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2" r:id="rId1"/>
  </p:sldMasterIdLst>
  <p:sldIdLst>
    <p:sldId id="256" r:id="rId2"/>
    <p:sldId id="348" r:id="rId3"/>
    <p:sldId id="352" r:id="rId4"/>
    <p:sldId id="353" r:id="rId5"/>
    <p:sldId id="324" r:id="rId6"/>
    <p:sldId id="261" r:id="rId7"/>
    <p:sldId id="300" r:id="rId8"/>
    <p:sldId id="320" r:id="rId9"/>
    <p:sldId id="366" r:id="rId10"/>
    <p:sldId id="354" r:id="rId11"/>
    <p:sldId id="336" r:id="rId12"/>
    <p:sldId id="270" r:id="rId13"/>
    <p:sldId id="341" r:id="rId14"/>
    <p:sldId id="362" r:id="rId15"/>
    <p:sldId id="334" r:id="rId16"/>
    <p:sldId id="355" r:id="rId17"/>
    <p:sldId id="342" r:id="rId18"/>
    <p:sldId id="356" r:id="rId19"/>
    <p:sldId id="358" r:id="rId20"/>
    <p:sldId id="357" r:id="rId21"/>
    <p:sldId id="340" r:id="rId22"/>
    <p:sldId id="349" r:id="rId23"/>
    <p:sldId id="344" r:id="rId24"/>
    <p:sldId id="360" r:id="rId25"/>
    <p:sldId id="359" r:id="rId26"/>
    <p:sldId id="351" r:id="rId27"/>
    <p:sldId id="321" r:id="rId28"/>
    <p:sldId id="337" r:id="rId29"/>
    <p:sldId id="363" r:id="rId30"/>
    <p:sldId id="364" r:id="rId31"/>
    <p:sldId id="365" r:id="rId32"/>
    <p:sldId id="361" r:id="rId33"/>
    <p:sldId id="34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autoAdjust="0"/>
  </p:normalViewPr>
  <p:slideViewPr>
    <p:cSldViewPr snapToGrid="0">
      <p:cViewPr varScale="1">
        <p:scale>
          <a:sx n="74" d="100"/>
          <a:sy n="74" d="100"/>
        </p:scale>
        <p:origin x="402" y="72"/>
      </p:cViewPr>
      <p:guideLst>
        <p:guide orient="horz" pos="2160"/>
        <p:guide pos="3840"/>
      </p:guideLst>
    </p:cSldViewPr>
  </p:slideViewPr>
  <p:outlineViewPr>
    <p:cViewPr>
      <p:scale>
        <a:sx n="33" d="100"/>
        <a:sy n="33" d="100"/>
      </p:scale>
      <p:origin x="0" y="182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492C93A-FF2C-4404-A770-C586CE221BEE}" type="datetimeFigureOut">
              <a:rPr lang="en-US" smtClean="0"/>
              <a:pPr/>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E3513-82DA-429A-999E-5EF34D95FE98}" type="slidenum">
              <a:rPr lang="en-US" smtClean="0"/>
              <a:pPr/>
              <a:t>‹#›</a:t>
            </a:fld>
            <a:endParaRPr lang="en-US"/>
          </a:p>
        </p:txBody>
      </p:sp>
    </p:spTree>
    <p:extLst>
      <p:ext uri="{BB962C8B-B14F-4D97-AF65-F5344CB8AC3E}">
        <p14:creationId xmlns:p14="http://schemas.microsoft.com/office/powerpoint/2010/main" val="3825397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92C93A-FF2C-4404-A770-C586CE221BEE}" type="datetimeFigureOut">
              <a:rPr lang="en-US" smtClean="0"/>
              <a:pPr/>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E3513-82DA-429A-999E-5EF34D95FE98}" type="slidenum">
              <a:rPr lang="en-US" smtClean="0"/>
              <a:pPr/>
              <a:t>‹#›</a:t>
            </a:fld>
            <a:endParaRPr lang="en-US"/>
          </a:p>
        </p:txBody>
      </p:sp>
    </p:spTree>
    <p:extLst>
      <p:ext uri="{BB962C8B-B14F-4D97-AF65-F5344CB8AC3E}">
        <p14:creationId xmlns:p14="http://schemas.microsoft.com/office/powerpoint/2010/main" val="3905236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92C93A-FF2C-4404-A770-C586CE221BEE}" type="datetimeFigureOut">
              <a:rPr lang="en-US" smtClean="0"/>
              <a:pPr/>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E3513-82DA-429A-999E-5EF34D95FE98}" type="slidenum">
              <a:rPr lang="en-US" smtClean="0"/>
              <a:pPr/>
              <a:t>‹#›</a:t>
            </a:fld>
            <a:endParaRPr lang="en-US"/>
          </a:p>
        </p:txBody>
      </p:sp>
    </p:spTree>
    <p:extLst>
      <p:ext uri="{BB962C8B-B14F-4D97-AF65-F5344CB8AC3E}">
        <p14:creationId xmlns:p14="http://schemas.microsoft.com/office/powerpoint/2010/main" val="3672640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492C93A-FF2C-4404-A770-C586CE221BEE}" type="datetimeFigureOut">
              <a:rPr lang="en-US" smtClean="0"/>
              <a:pPr/>
              <a:t>10/29/2024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8E3513-82DA-429A-999E-5EF34D95FE98}" type="slidenum">
              <a:rPr lang="en-US" smtClean="0"/>
              <a:pPr/>
              <a:t>‹#›</a:t>
            </a:fld>
            <a:endParaRPr lang="en-US"/>
          </a:p>
        </p:txBody>
      </p:sp>
    </p:spTree>
    <p:extLst>
      <p:ext uri="{BB962C8B-B14F-4D97-AF65-F5344CB8AC3E}">
        <p14:creationId xmlns:p14="http://schemas.microsoft.com/office/powerpoint/2010/main" val="3857928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92C93A-FF2C-4404-A770-C586CE221BEE}" type="datetimeFigureOut">
              <a:rPr lang="en-US" smtClean="0"/>
              <a:pPr/>
              <a:t>10/29/2024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8E3513-82DA-429A-999E-5EF34D95FE98}" type="slidenum">
              <a:rPr lang="en-US" smtClean="0"/>
              <a:pPr/>
              <a:t>‹#›</a:t>
            </a:fld>
            <a:endParaRPr lang="en-US"/>
          </a:p>
        </p:txBody>
      </p:sp>
    </p:spTree>
    <p:extLst>
      <p:ext uri="{BB962C8B-B14F-4D97-AF65-F5344CB8AC3E}">
        <p14:creationId xmlns:p14="http://schemas.microsoft.com/office/powerpoint/2010/main" val="531353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492C93A-FF2C-4404-A770-C586CE221BEE}" type="datetimeFigureOut">
              <a:rPr lang="en-US" smtClean="0"/>
              <a:pPr/>
              <a:t>10/29/2024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8E3513-82DA-429A-999E-5EF34D95FE98}" type="slidenum">
              <a:rPr lang="en-US" smtClean="0"/>
              <a:pPr/>
              <a:t>‹#›</a:t>
            </a:fld>
            <a:endParaRPr lang="en-US"/>
          </a:p>
        </p:txBody>
      </p:sp>
    </p:spTree>
    <p:extLst>
      <p:ext uri="{BB962C8B-B14F-4D97-AF65-F5344CB8AC3E}">
        <p14:creationId xmlns:p14="http://schemas.microsoft.com/office/powerpoint/2010/main" val="2353602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92C93A-FF2C-4404-A770-C586CE221BEE}" type="datetimeFigureOut">
              <a:rPr lang="en-US" smtClean="0"/>
              <a:pPr/>
              <a:t>10/29/2024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8E3513-82DA-429A-999E-5EF34D95FE98}" type="slidenum">
              <a:rPr lang="en-US" smtClean="0"/>
              <a:pPr/>
              <a:t>‹#›</a:t>
            </a:fld>
            <a:endParaRPr lang="en-US"/>
          </a:p>
        </p:txBody>
      </p:sp>
    </p:spTree>
    <p:extLst>
      <p:ext uri="{BB962C8B-B14F-4D97-AF65-F5344CB8AC3E}">
        <p14:creationId xmlns:p14="http://schemas.microsoft.com/office/powerpoint/2010/main" val="2897548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92C93A-FF2C-4404-A770-C586CE221BEE}" type="datetimeFigureOut">
              <a:rPr lang="en-US" smtClean="0"/>
              <a:pPr/>
              <a:t>10/29/2024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8E3513-82DA-429A-999E-5EF34D95FE98}" type="slidenum">
              <a:rPr lang="en-US" smtClean="0"/>
              <a:pPr/>
              <a:t>‹#›</a:t>
            </a:fld>
            <a:endParaRPr lang="en-US"/>
          </a:p>
        </p:txBody>
      </p:sp>
    </p:spTree>
    <p:extLst>
      <p:ext uri="{BB962C8B-B14F-4D97-AF65-F5344CB8AC3E}">
        <p14:creationId xmlns:p14="http://schemas.microsoft.com/office/powerpoint/2010/main" val="599565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92C93A-FF2C-4404-A770-C586CE221BEE}" type="datetimeFigureOut">
              <a:rPr lang="en-US" smtClean="0"/>
              <a:pPr/>
              <a:t>10/29/2024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8E3513-82DA-429A-999E-5EF34D95FE98}" type="slidenum">
              <a:rPr lang="en-US" smtClean="0"/>
              <a:pPr/>
              <a:t>‹#›</a:t>
            </a:fld>
            <a:endParaRPr lang="en-US"/>
          </a:p>
        </p:txBody>
      </p:sp>
    </p:spTree>
    <p:extLst>
      <p:ext uri="{BB962C8B-B14F-4D97-AF65-F5344CB8AC3E}">
        <p14:creationId xmlns:p14="http://schemas.microsoft.com/office/powerpoint/2010/main" val="2539617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92C93A-FF2C-4404-A770-C586CE221BEE}" type="datetimeFigureOut">
              <a:rPr lang="en-US" smtClean="0"/>
              <a:pPr/>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E3513-82DA-429A-999E-5EF34D95FE98}" type="slidenum">
              <a:rPr lang="en-US" smtClean="0"/>
              <a:pPr/>
              <a:t>‹#›</a:t>
            </a:fld>
            <a:endParaRPr lang="en-US"/>
          </a:p>
        </p:txBody>
      </p:sp>
    </p:spTree>
    <p:extLst>
      <p:ext uri="{BB962C8B-B14F-4D97-AF65-F5344CB8AC3E}">
        <p14:creationId xmlns:p14="http://schemas.microsoft.com/office/powerpoint/2010/main" val="4090245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92C93A-FF2C-4404-A770-C586CE221BEE}" type="datetimeFigureOut">
              <a:rPr lang="en-US" smtClean="0"/>
              <a:pPr/>
              <a:t>10/29/2024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E3513-82DA-429A-999E-5EF34D95FE98}" type="slidenum">
              <a:rPr lang="en-US" smtClean="0"/>
              <a:pPr/>
              <a:t>‹#›</a:t>
            </a:fld>
            <a:endParaRPr lang="en-US"/>
          </a:p>
        </p:txBody>
      </p:sp>
    </p:spTree>
    <p:extLst>
      <p:ext uri="{BB962C8B-B14F-4D97-AF65-F5344CB8AC3E}">
        <p14:creationId xmlns:p14="http://schemas.microsoft.com/office/powerpoint/2010/main" val="4180634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92C93A-FF2C-4404-A770-C586CE221BEE}" type="datetimeFigureOut">
              <a:rPr lang="en-US" smtClean="0"/>
              <a:pPr/>
              <a:t>10/29/2024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8E3513-82DA-429A-999E-5EF34D95FE98}" type="slidenum">
              <a:rPr lang="en-US" smtClean="0"/>
              <a:pPr/>
              <a:t>‹#›</a:t>
            </a:fld>
            <a:endParaRPr lang="en-US"/>
          </a:p>
        </p:txBody>
      </p:sp>
    </p:spTree>
    <p:extLst>
      <p:ext uri="{BB962C8B-B14F-4D97-AF65-F5344CB8AC3E}">
        <p14:creationId xmlns:p14="http://schemas.microsoft.com/office/powerpoint/2010/main" val="1280539738"/>
      </p:ext>
    </p:extLst>
  </p:cSld>
  <p:clrMap bg1="lt1" tx1="dk1" bg2="lt2" tx2="dk2" accent1="accent1" accent2="accent2" accent3="accent3" accent4="accent4" accent5="accent5" accent6="accent6" hlink="hlink" folHlink="folHlink"/>
  <p:sldLayoutIdLst>
    <p:sldLayoutId id="2147484043" r:id="rId1"/>
    <p:sldLayoutId id="2147484044" r:id="rId2"/>
    <p:sldLayoutId id="2147484045" r:id="rId3"/>
    <p:sldLayoutId id="2147484046" r:id="rId4"/>
    <p:sldLayoutId id="2147484047" r:id="rId5"/>
    <p:sldLayoutId id="2147484048" r:id="rId6"/>
    <p:sldLayoutId id="2147484049" r:id="rId7"/>
    <p:sldLayoutId id="2147484050" r:id="rId8"/>
    <p:sldLayoutId id="2147484051" r:id="rId9"/>
    <p:sldLayoutId id="2147484052" r:id="rId10"/>
    <p:sldLayoutId id="214748405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38.jpg"/><Relationship Id="rId7" Type="http://schemas.openxmlformats.org/officeDocument/2006/relationships/image" Target="../media/image42.jp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 Id="rId9"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2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3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04325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txBox="1">
            <a:spLocks noChangeArrowheads="1"/>
          </p:cNvSpPr>
          <p:nvPr/>
        </p:nvSpPr>
        <p:spPr bwMode="auto">
          <a:xfrm>
            <a:off x="3261526" y="144642"/>
            <a:ext cx="4790941" cy="937184"/>
          </a:xfrm>
          <a:prstGeom prst="roundRect">
            <a:avLst>
              <a:gd name="adj" fmla="val 16667"/>
            </a:avLst>
          </a:prstGeom>
          <a:ln>
            <a:headEnd/>
            <a:tailEnd/>
          </a:ln>
        </p:spPr>
        <p:style>
          <a:lnRef idx="1">
            <a:schemeClr val="accent1"/>
          </a:lnRef>
          <a:fillRef idx="2">
            <a:schemeClr val="accent1"/>
          </a:fillRef>
          <a:effectRef idx="1">
            <a:schemeClr val="accent1"/>
          </a:effectRef>
          <a:fontRef idx="minor">
            <a:schemeClr val="dk1"/>
          </a:fontRef>
        </p:style>
        <p:txBody>
          <a:bodyPr rot="0" vert="horz" wrap="square" lIns="91440" tIns="45720" rIns="91440" bIns="45720" anchor="t" anchorCtr="0" upright="1">
            <a:noAutofit/>
          </a:bodyPr>
          <a:lstStyle>
            <a:lvl1pPr algn="l" rtl="0" eaLnBrk="1" latinLnBrk="0" hangingPunct="1">
              <a:spcBef>
                <a:spcPct val="0"/>
              </a:spcBef>
              <a:buNone/>
              <a:defRPr kumimoji="0" sz="3800" b="1" kern="1200" cap="all" baseline="0">
                <a:ln w="500">
                  <a:solidFill>
                    <a:schemeClr val="tx2">
                      <a:shade val="20000"/>
                      <a:satMod val="120000"/>
                    </a:schemeClr>
                  </a:solidFill>
                </a:ln>
                <a:solidFill>
                  <a:schemeClr val="dk1"/>
                </a:solidFill>
                <a:effectLst/>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extLst/>
          </a:lstStyle>
          <a:p>
            <a:pPr algn="ctr" rtl="1">
              <a:lnSpc>
                <a:spcPct val="115000"/>
              </a:lnSpc>
              <a:spcBef>
                <a:spcPts val="0"/>
              </a:spcBef>
              <a:tabLst>
                <a:tab pos="471170" algn="l"/>
                <a:tab pos="1189355" algn="ctr"/>
              </a:tabLst>
              <a:defRPr/>
            </a:pPr>
            <a:r>
              <a:rPr lang="fa-IR" sz="1600" dirty="0" smtClean="0">
                <a:cs typeface="2  Titr" panose="00000700000000000000" pitchFamily="2" charset="-78"/>
              </a:rPr>
              <a:t>دانشگاه علوم پزشکی وخدمات بهداشتی درمانی قزوین</a:t>
            </a:r>
            <a:endParaRPr lang="en-US" sz="1600" dirty="0" smtClean="0">
              <a:cs typeface="2  Titr" panose="00000700000000000000" pitchFamily="2" charset="-78"/>
            </a:endParaRPr>
          </a:p>
          <a:p>
            <a:pPr algn="ctr" rtl="1">
              <a:lnSpc>
                <a:spcPct val="115000"/>
              </a:lnSpc>
              <a:spcBef>
                <a:spcPts val="0"/>
              </a:spcBef>
              <a:defRPr/>
            </a:pPr>
            <a:r>
              <a:rPr lang="fa-IR" sz="1600" dirty="0" smtClean="0">
                <a:cs typeface="2  Titr" panose="00000700000000000000" pitchFamily="2" charset="-78"/>
              </a:rPr>
              <a:t>شبکه بهداشت ودرمان شهرستان آبیک</a:t>
            </a:r>
            <a:endParaRPr lang="en-US" sz="1600" dirty="0" smtClean="0">
              <a:cs typeface="2  Titr" panose="00000700000000000000" pitchFamily="2" charset="-78"/>
            </a:endParaRPr>
          </a:p>
          <a:p>
            <a:pPr algn="ctr" rtl="1">
              <a:lnSpc>
                <a:spcPct val="115000"/>
              </a:lnSpc>
              <a:spcBef>
                <a:spcPts val="0"/>
              </a:spcBef>
              <a:defRPr/>
            </a:pPr>
            <a:r>
              <a:rPr lang="fa-IR" sz="1600" dirty="0" smtClean="0">
                <a:cs typeface="2  Titr" panose="00000700000000000000" pitchFamily="2" charset="-78"/>
              </a:rPr>
              <a:t>مرکز بهداشت شهرستان آبیک</a:t>
            </a:r>
            <a:endParaRPr lang="en-US" sz="1600" dirty="0">
              <a:cs typeface="2  Titr" panose="00000700000000000000" pitchFamily="2" charset="-78"/>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2061" y="1276545"/>
            <a:ext cx="3309870" cy="383636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6" name="Rectangle 5"/>
          <p:cNvSpPr/>
          <p:nvPr/>
        </p:nvSpPr>
        <p:spPr>
          <a:xfrm>
            <a:off x="270456" y="5288340"/>
            <a:ext cx="11706896"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rtl="1"/>
            <a:r>
              <a:rPr lang="fa-IR" sz="2000" b="1" cap="small" dirty="0">
                <a:solidFill>
                  <a:schemeClr val="tx2"/>
                </a:solidFill>
                <a:latin typeface="+mj-lt"/>
                <a:ea typeface="+mj-ea"/>
                <a:cs typeface="2  Titr" panose="00000700000000000000" pitchFamily="2" charset="-78"/>
              </a:rPr>
              <a:t>«مولی امیرالمؤمنین علیه‌السلام»:</a:t>
            </a:r>
          </a:p>
          <a:p>
            <a:pPr algn="just" rtl="1"/>
            <a:r>
              <a:rPr lang="fa-IR" sz="2000" b="1" cap="small" dirty="0">
                <a:solidFill>
                  <a:schemeClr val="tx2"/>
                </a:solidFill>
                <a:latin typeface="+mj-lt"/>
                <a:ea typeface="+mj-ea"/>
                <a:cs typeface="2  Titr" panose="00000700000000000000" pitchFamily="2" charset="-78"/>
              </a:rPr>
              <a:t>إنَّ المَرأَةَ ریحانَةٌ وَ لَیسَتْ بِقَهرَمانَةٍ، فَدارِها علی كُلِّ حالٍ وَ أَحسِنِ الصُّحَبَةَ لَها لِیَصفُو عَیشُكَ.</a:t>
            </a:r>
          </a:p>
          <a:p>
            <a:pPr algn="just" rtl="1"/>
            <a:r>
              <a:rPr lang="fa-IR" sz="2000" b="1" cap="small" dirty="0">
                <a:solidFill>
                  <a:schemeClr val="tx2"/>
                </a:solidFill>
                <a:latin typeface="+mj-lt"/>
                <a:ea typeface="+mj-ea"/>
                <a:cs typeface="2  Titr" panose="00000700000000000000" pitchFamily="2" charset="-78"/>
              </a:rPr>
              <a:t>زن، یک ریحانه است نه متولیّ و سرپرست امور. تو در هر حال با او مدارا کن و با خوش‌رفتاری، زندگی را در کام خود شیرین نما. (وسائل، ج ١٤، ص ١٢)</a:t>
            </a:r>
          </a:p>
        </p:txBody>
      </p:sp>
    </p:spTree>
    <p:extLst>
      <p:ext uri="{BB962C8B-B14F-4D97-AF65-F5344CB8AC3E}">
        <p14:creationId xmlns:p14="http://schemas.microsoft.com/office/powerpoint/2010/main" val="14532552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lstStyle/>
          <a:p>
            <a:pPr lvl="0" algn="ctr" rtl="1">
              <a:spcBef>
                <a:spcPts val="0"/>
              </a:spcBef>
            </a:pPr>
            <a:r>
              <a:rPr lang="fa-IR" sz="2400" cap="none" dirty="0">
                <a:solidFill>
                  <a:prstClr val="black"/>
                </a:solidFill>
                <a:cs typeface="2  Titr" panose="00000700000000000000" pitchFamily="2" charset="-78"/>
              </a:rPr>
              <a:t>گزارش فعا لیتهای هفته ملی سلامت </a:t>
            </a:r>
            <a:r>
              <a:rPr lang="fa-IR" sz="2400" cap="none" dirty="0" smtClean="0">
                <a:solidFill>
                  <a:prstClr val="black"/>
                </a:solidFill>
                <a:cs typeface="2  Titr" panose="00000700000000000000" pitchFamily="2" charset="-78"/>
              </a:rPr>
              <a:t>بانوان </a:t>
            </a:r>
            <a:r>
              <a:rPr lang="fa-IR" sz="2400" cap="none" dirty="0">
                <a:solidFill>
                  <a:prstClr val="black"/>
                </a:solidFill>
                <a:cs typeface="2  Titr" panose="00000700000000000000" pitchFamily="2" charset="-78"/>
              </a:rPr>
              <a:t>( مهرماه1403)</a:t>
            </a:r>
            <a:r>
              <a:rPr lang="en-US" sz="2400" cap="none" dirty="0">
                <a:solidFill>
                  <a:prstClr val="black"/>
                </a:solidFill>
                <a:cs typeface="2  Titr" panose="00000700000000000000" pitchFamily="2" charset="-78"/>
              </a:rPr>
              <a:t/>
            </a:r>
            <a:br>
              <a:rPr lang="en-US" sz="2400" cap="none" dirty="0">
                <a:solidFill>
                  <a:prstClr val="black"/>
                </a:solidFill>
                <a:cs typeface="2  Titr" panose="00000700000000000000" pitchFamily="2" charset="-78"/>
              </a:rPr>
            </a:br>
            <a:r>
              <a:rPr lang="fa-IR" sz="2400" cap="none" dirty="0">
                <a:solidFill>
                  <a:prstClr val="black"/>
                </a:solidFill>
                <a:cs typeface="2  Titr" panose="00000700000000000000" pitchFamily="2" charset="-78"/>
              </a:rPr>
              <a:t>تهیه و تنظیم :بهاره صدیق اعلمی </a:t>
            </a:r>
            <a:r>
              <a:rPr lang="en-US" sz="2400" cap="none" dirty="0">
                <a:solidFill>
                  <a:prstClr val="black"/>
                </a:solidFill>
                <a:cs typeface="2  Titr" panose="00000700000000000000" pitchFamily="2" charset="-78"/>
              </a:rPr>
              <a:t/>
            </a:r>
            <a:br>
              <a:rPr lang="en-US" sz="2400" cap="none" dirty="0">
                <a:solidFill>
                  <a:prstClr val="black"/>
                </a:solidFill>
                <a:cs typeface="2  Titr" panose="00000700000000000000" pitchFamily="2" charset="-78"/>
              </a:rPr>
            </a:br>
            <a:r>
              <a:rPr lang="fa-IR" sz="2400" cap="none" dirty="0">
                <a:solidFill>
                  <a:prstClr val="black"/>
                </a:solidFill>
                <a:cs typeface="2  Titr" panose="00000700000000000000" pitchFamily="2" charset="-78"/>
              </a:rPr>
              <a:t>کارشناس واحد جوانی جمعیت و سلامت </a:t>
            </a:r>
            <a:r>
              <a:rPr lang="fa-IR" sz="2400" cap="none" dirty="0" smtClean="0">
                <a:solidFill>
                  <a:prstClr val="black"/>
                </a:solidFill>
                <a:cs typeface="2  Titr" panose="00000700000000000000" pitchFamily="2" charset="-78"/>
              </a:rPr>
              <a:t>خانواده</a:t>
            </a:r>
            <a:endParaRPr lang="en-US" dirty="0"/>
          </a:p>
        </p:txBody>
      </p:sp>
      <p:sp>
        <p:nvSpPr>
          <p:cNvPr id="5" name="Content Placeholder 2"/>
          <p:cNvSpPr>
            <a:spLocks noGrp="1"/>
          </p:cNvSpPr>
          <p:nvPr>
            <p:ph idx="1"/>
          </p:nvPr>
        </p:nvSpPr>
        <p:spPr>
          <a:xfrm>
            <a:off x="3446172" y="1812746"/>
            <a:ext cx="7889383" cy="3828200"/>
          </a:xfrm>
        </p:spPr>
        <p:txBody>
          <a:bodyPr/>
          <a:lstStyle/>
          <a:p>
            <a:pPr algn="r" rtl="1">
              <a:lnSpc>
                <a:spcPct val="115000"/>
              </a:lnSpc>
              <a:spcAft>
                <a:spcPts val="1000"/>
              </a:spcAft>
            </a:pPr>
            <a:r>
              <a:rPr lang="fa-IR" sz="1400" dirty="0">
                <a:solidFill>
                  <a:srgbClr val="000000"/>
                </a:solidFill>
                <a:latin typeface="IranNastaliq" panose="02000503000000020003" pitchFamily="2" charset="0"/>
                <a:ea typeface="Calibri" panose="020F0502020204030204" pitchFamily="34" charset="0"/>
                <a:cs typeface="2  Titr" panose="00000700000000000000" pitchFamily="2" charset="-78"/>
              </a:rPr>
              <a:t>بـاسپاس فراوان از مساعدت و همکاری صمیمانه:</a:t>
            </a:r>
            <a:endParaRPr lang="en-US" sz="105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Aft>
                <a:spcPts val="1000"/>
              </a:spcAft>
            </a:pPr>
            <a:r>
              <a:rPr lang="fa-IR" sz="2300" dirty="0">
                <a:solidFill>
                  <a:srgbClr val="000000"/>
                </a:solidFill>
                <a:latin typeface="IranNastaliq" panose="02000503000000020003" pitchFamily="2" charset="0"/>
                <a:ea typeface="Calibri" panose="020F0502020204030204" pitchFamily="34" charset="0"/>
                <a:cs typeface="2  Mitra" panose="00000400000000000000" pitchFamily="2" charset="-78"/>
              </a:rPr>
              <a:t>سرکار خانم دکترناهید یزدی معاون محترم فنی مرکز بهداشت استان</a:t>
            </a:r>
            <a:endParaRPr lang="en-US" sz="2300" dirty="0">
              <a:latin typeface="Calibri" panose="020F0502020204030204" pitchFamily="34" charset="0"/>
              <a:ea typeface="Calibri" panose="020F0502020204030204" pitchFamily="34" charset="0"/>
              <a:cs typeface="2  Mitra" panose="00000400000000000000" pitchFamily="2" charset="-78"/>
            </a:endParaRPr>
          </a:p>
          <a:p>
            <a:pPr algn="r" rtl="1">
              <a:lnSpc>
                <a:spcPct val="115000"/>
              </a:lnSpc>
              <a:spcAft>
                <a:spcPts val="1000"/>
              </a:spcAft>
            </a:pPr>
            <a:r>
              <a:rPr lang="fa-IR" sz="2300" dirty="0">
                <a:solidFill>
                  <a:srgbClr val="000000"/>
                </a:solidFill>
                <a:latin typeface="IranNastaliq" panose="02000503000000020003" pitchFamily="2" charset="0"/>
                <a:ea typeface="Calibri" panose="020F0502020204030204" pitchFamily="34" charset="0"/>
                <a:cs typeface="2  Mitra" panose="00000400000000000000" pitchFamily="2" charset="-78"/>
              </a:rPr>
              <a:t>جناب آقاي دكتر علیجانی مديريت محترم شبكه بهداشت و درمان شهرستان آبيك</a:t>
            </a:r>
            <a:endParaRPr lang="en-US" sz="2300" dirty="0">
              <a:latin typeface="Calibri" panose="020F0502020204030204" pitchFamily="34" charset="0"/>
              <a:ea typeface="Calibri" panose="020F0502020204030204" pitchFamily="34" charset="0"/>
              <a:cs typeface="2  Mitra" panose="00000400000000000000" pitchFamily="2" charset="-78"/>
            </a:endParaRPr>
          </a:p>
          <a:p>
            <a:pPr algn="r" rtl="1">
              <a:lnSpc>
                <a:spcPct val="115000"/>
              </a:lnSpc>
              <a:spcAft>
                <a:spcPts val="1000"/>
              </a:spcAft>
            </a:pPr>
            <a:r>
              <a:rPr lang="fa-IR" sz="2300" dirty="0">
                <a:solidFill>
                  <a:srgbClr val="000000"/>
                </a:solidFill>
                <a:latin typeface="IranNastaliq" panose="02000503000000020003" pitchFamily="2" charset="0"/>
                <a:ea typeface="Calibri" panose="020F0502020204030204" pitchFamily="34" charset="0"/>
                <a:cs typeface="2  Mitra" panose="00000400000000000000" pitchFamily="2" charset="-78"/>
              </a:rPr>
              <a:t>سرکار خانم زریان کارشناس محترم برنامه </a:t>
            </a:r>
            <a:r>
              <a:rPr lang="fa-IR" sz="2300" dirty="0" smtClean="0">
                <a:solidFill>
                  <a:srgbClr val="000000"/>
                </a:solidFill>
                <a:latin typeface="IranNastaliq" panose="02000503000000020003" pitchFamily="2" charset="0"/>
                <a:ea typeface="Calibri" panose="020F0502020204030204" pitchFamily="34" charset="0"/>
                <a:cs typeface="2  Mitra" panose="00000400000000000000" pitchFamily="2" charset="-78"/>
              </a:rPr>
              <a:t>میانسالان </a:t>
            </a:r>
            <a:r>
              <a:rPr lang="fa-IR" sz="2300" dirty="0">
                <a:solidFill>
                  <a:srgbClr val="000000"/>
                </a:solidFill>
                <a:latin typeface="IranNastaliq" panose="02000503000000020003" pitchFamily="2" charset="0"/>
                <a:ea typeface="Calibri" panose="020F0502020204030204" pitchFamily="34" charset="0"/>
                <a:cs typeface="2  Mitra" panose="00000400000000000000" pitchFamily="2" charset="-78"/>
              </a:rPr>
              <a:t>مرکز بهداشت استان</a:t>
            </a:r>
            <a:endParaRPr lang="en-US" sz="2300" dirty="0">
              <a:latin typeface="Calibri" panose="020F0502020204030204" pitchFamily="34" charset="0"/>
              <a:ea typeface="Calibri" panose="020F0502020204030204" pitchFamily="34" charset="0"/>
              <a:cs typeface="2  Mitra" panose="00000400000000000000" pitchFamily="2" charset="-78"/>
            </a:endParaRPr>
          </a:p>
          <a:p>
            <a:pPr algn="r" rtl="1">
              <a:lnSpc>
                <a:spcPct val="115000"/>
              </a:lnSpc>
              <a:spcAft>
                <a:spcPts val="1000"/>
              </a:spcAft>
            </a:pPr>
            <a:r>
              <a:rPr lang="fa-IR" sz="2300" dirty="0">
                <a:solidFill>
                  <a:srgbClr val="000000"/>
                </a:solidFill>
                <a:latin typeface="IranNastaliq" panose="02000503000000020003" pitchFamily="2" charset="0"/>
                <a:ea typeface="Calibri" panose="020F0502020204030204" pitchFamily="34" charset="0"/>
                <a:cs typeface="2  Mitra" panose="00000400000000000000" pitchFamily="2" charset="-78"/>
              </a:rPr>
              <a:t>سرکار خانم جعفری کارشناس مسئول واحد جوانی جمعیت و سلامت خانواده شهرستان آبیک</a:t>
            </a:r>
            <a:endParaRPr lang="en-US" sz="2300" dirty="0">
              <a:latin typeface="Calibri" panose="020F0502020204030204" pitchFamily="34" charset="0"/>
              <a:ea typeface="Calibri" panose="020F0502020204030204" pitchFamily="34" charset="0"/>
              <a:cs typeface="2  Mitra" panose="00000400000000000000" pitchFamily="2" charset="-78"/>
            </a:endParaRPr>
          </a:p>
          <a:p>
            <a:pPr algn="r" rtl="1"/>
            <a:r>
              <a:rPr lang="fa-IR" sz="2300" dirty="0">
                <a:solidFill>
                  <a:srgbClr val="000000"/>
                </a:solidFill>
                <a:latin typeface="IranNastaliq" panose="02000503000000020003" pitchFamily="2" charset="0"/>
                <a:ea typeface="Calibri" panose="020F0502020204030204" pitchFamily="34" charset="0"/>
                <a:cs typeface="2  Mitra" panose="00000400000000000000" pitchFamily="2" charset="-78"/>
              </a:rPr>
              <a:t>وكليه عزيزاني كه مارا در اجراي برنامه هاي هفته ملی </a:t>
            </a:r>
            <a:r>
              <a:rPr lang="fa-IR" sz="2300" dirty="0" smtClean="0">
                <a:solidFill>
                  <a:srgbClr val="000000"/>
                </a:solidFill>
                <a:latin typeface="IranNastaliq" panose="02000503000000020003" pitchFamily="2" charset="0"/>
                <a:ea typeface="Calibri" panose="020F0502020204030204" pitchFamily="34" charset="0"/>
                <a:cs typeface="2  Mitra" panose="00000400000000000000" pitchFamily="2" charset="-78"/>
              </a:rPr>
              <a:t>سلامت بانوان مارا </a:t>
            </a:r>
            <a:r>
              <a:rPr lang="fa-IR" sz="2300" dirty="0">
                <a:solidFill>
                  <a:srgbClr val="000000"/>
                </a:solidFill>
                <a:latin typeface="IranNastaliq" panose="02000503000000020003" pitchFamily="2" charset="0"/>
                <a:ea typeface="Calibri" panose="020F0502020204030204" pitchFamily="34" charset="0"/>
                <a:cs typeface="2  Mitra" panose="00000400000000000000" pitchFamily="2" charset="-78"/>
              </a:rPr>
              <a:t>ياري نمودند</a:t>
            </a:r>
            <a:r>
              <a:rPr lang="fa-IR" sz="2300" dirty="0" smtClean="0">
                <a:solidFill>
                  <a:srgbClr val="000000"/>
                </a:solidFill>
                <a:latin typeface="IranNastaliq" panose="02000503000000020003" pitchFamily="2" charset="0"/>
                <a:ea typeface="Calibri" panose="020F0502020204030204" pitchFamily="34" charset="0"/>
                <a:cs typeface="2  Mitra" panose="00000400000000000000" pitchFamily="2" charset="-78"/>
              </a:rPr>
              <a:t>.</a:t>
            </a:r>
            <a:endParaRPr lang="en-US" sz="2300" dirty="0">
              <a:cs typeface="2  Mitra" panose="00000400000000000000" pitchFamily="2" charset="-78"/>
            </a:endParaRPr>
          </a:p>
        </p:txBody>
      </p:sp>
      <p:pic>
        <p:nvPicPr>
          <p:cNvPr id="1026" name="Picture 2" descr="https://images.irantarh.com/pr:sharp/rs:fit:0:0:0/plain/s3:/uploads/designs/1402/07/15/1696670014_Gp9Lpf.jpg"/>
          <p:cNvPicPr>
            <a:picLocks noChangeAspect="1" noChangeArrowheads="1"/>
          </p:cNvPicPr>
          <p:nvPr/>
        </p:nvPicPr>
        <p:blipFill rotWithShape="1">
          <a:blip r:embed="rId2">
            <a:extLst>
              <a:ext uri="{28A0092B-C50C-407E-A947-70E740481C1C}">
                <a14:useLocalDpi xmlns:a14="http://schemas.microsoft.com/office/drawing/2010/main" val="0"/>
              </a:ext>
            </a:extLst>
          </a:blip>
          <a:srcRect l="18774" t="7685" r="16141" b="17576"/>
          <a:stretch/>
        </p:blipFill>
        <p:spPr bwMode="auto">
          <a:xfrm>
            <a:off x="218940" y="2447797"/>
            <a:ext cx="3227231" cy="43042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222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1683" y="4523874"/>
            <a:ext cx="11373853" cy="2213810"/>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algn="justLow" rtl="1">
              <a:spcBef>
                <a:spcPts val="0"/>
              </a:spcBef>
              <a:buNone/>
            </a:pPr>
            <a:r>
              <a:rPr lang="fa-IR" sz="2200" dirty="0">
                <a:solidFill>
                  <a:prstClr val="black"/>
                </a:solidFill>
                <a:cs typeface="2  Titr" panose="00000700000000000000" pitchFamily="2" charset="-78"/>
              </a:rPr>
              <a:t>از بیانات مقام معظم رهبری:</a:t>
            </a:r>
          </a:p>
          <a:p>
            <a:pPr algn="justLow" rtl="1">
              <a:spcBef>
                <a:spcPts val="0"/>
              </a:spcBef>
              <a:buNone/>
            </a:pPr>
            <a:r>
              <a:rPr lang="fa-IR" sz="2200" dirty="0" smtClean="0">
                <a:solidFill>
                  <a:prstClr val="black"/>
                </a:solidFill>
                <a:cs typeface="2  Titr" panose="00000700000000000000" pitchFamily="2" charset="-78"/>
              </a:rPr>
              <a:t>    مسئله </a:t>
            </a:r>
            <a:r>
              <a:rPr lang="fa-IR" sz="2200" dirty="0">
                <a:solidFill>
                  <a:prstClr val="black"/>
                </a:solidFill>
                <a:cs typeface="2  Titr" panose="00000700000000000000" pitchFamily="2" charset="-78"/>
              </a:rPr>
              <a:t>زن و خانواده از جمله مسائل درجه یک کشور است. زنان نیمی از جمعیت کشور هستند، اما تأثیر </a:t>
            </a:r>
            <a:r>
              <a:rPr lang="fa-IR" sz="2200" dirty="0" smtClean="0">
                <a:solidFill>
                  <a:prstClr val="black"/>
                </a:solidFill>
                <a:cs typeface="2  Titr" panose="00000700000000000000" pitchFamily="2" charset="-78"/>
              </a:rPr>
              <a:t>زنان در </a:t>
            </a:r>
            <a:r>
              <a:rPr lang="fa-IR" sz="2200" dirty="0">
                <a:solidFill>
                  <a:prstClr val="black"/>
                </a:solidFill>
                <a:cs typeface="2  Titr" panose="00000700000000000000" pitchFamily="2" charset="-78"/>
              </a:rPr>
              <a:t>سرنوشت کشور بیش از تأثیر نیمی از کل جمعیت در سرنوشت است. یک‌وقت است که ما مجموعه‌ای از انسان‌ها را در نظر می‌گیریم، نیمی از آنها نقشی به مقدار پنجاه درصد دارند، اما مسئله زن در جامعه این‌گونه نیست، بالاتر از اینها است . زن حافظ خانواده است، زن مسلمان رکن اساسی و محور اصلی عواطف خانوادگی است، بالاترین حق را در مقیاس خانواده دارا است و همچنین سهم بیشتری نیز در ایجاد نسل داشته و همه این‌ها نشان از جایگاه رفیع زن در خانه و اجتماع دارد.</a:t>
            </a:r>
            <a:endParaRPr lang="en-US" sz="2200" dirty="0">
              <a:solidFill>
                <a:prstClr val="black"/>
              </a:solidFill>
              <a:cs typeface="2  Titr" panose="00000700000000000000" pitchFamily="2" charset="-78"/>
            </a:endParaRPr>
          </a:p>
        </p:txBody>
      </p:sp>
      <p:pic>
        <p:nvPicPr>
          <p:cNvPr id="2056" name="Picture 8" descr="جایگاه زن در جامعه از دیدگاه رهبری (بخش او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4789" y="136413"/>
            <a:ext cx="6429375" cy="4229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210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280" y="165514"/>
            <a:ext cx="10786488" cy="844421"/>
          </a:xfrm>
        </p:spPr>
        <p:style>
          <a:lnRef idx="1">
            <a:schemeClr val="accent1"/>
          </a:lnRef>
          <a:fillRef idx="2">
            <a:schemeClr val="accent1"/>
          </a:fillRef>
          <a:effectRef idx="1">
            <a:schemeClr val="accent1"/>
          </a:effectRef>
          <a:fontRef idx="minor">
            <a:schemeClr val="dk1"/>
          </a:fontRef>
        </p:style>
        <p:txBody>
          <a:bodyPr>
            <a:noAutofit/>
          </a:bodyPr>
          <a:lstStyle/>
          <a:p>
            <a:pPr algn="ctr" rtl="1">
              <a:lnSpc>
                <a:spcPct val="115000"/>
              </a:lnSpc>
              <a:spcBef>
                <a:spcPts val="0"/>
              </a:spcBef>
              <a:buClr>
                <a:srgbClr val="000000"/>
              </a:buClr>
            </a:pPr>
            <a:r>
              <a:rPr lang="fa-IR" sz="2400" b="1" dirty="0" smtClean="0">
                <a:solidFill>
                  <a:prstClr val="black"/>
                </a:solidFill>
                <a:latin typeface="Tahoma" panose="020B0604030504040204" pitchFamily="34" charset="0"/>
                <a:cs typeface="2  Titr" pitchFamily="2" charset="-78"/>
              </a:rPr>
              <a:t>موضوع:</a:t>
            </a:r>
            <a:r>
              <a:rPr lang="fa-IR" sz="2400" dirty="0" smtClean="0">
                <a:solidFill>
                  <a:prstClr val="black"/>
                </a:solidFill>
                <a:latin typeface="Tahoma" panose="020B0604030504040204" pitchFamily="34" charset="0"/>
                <a:cs typeface="2  Titr" pitchFamily="2" charset="-78"/>
              </a:rPr>
              <a:t>برگزاری جلسه </a:t>
            </a:r>
            <a:r>
              <a:rPr lang="fa-IR" sz="2400" dirty="0">
                <a:solidFill>
                  <a:prstClr val="black"/>
                </a:solidFill>
                <a:latin typeface="Tahoma" panose="020B0604030504040204" pitchFamily="34" charset="0"/>
                <a:cs typeface="2  Titr" pitchFamily="2" charset="-78"/>
              </a:rPr>
              <a:t>هماهنگی با واحدهای </a:t>
            </a:r>
            <a:r>
              <a:rPr lang="fa-IR" sz="2400" dirty="0" smtClean="0">
                <a:solidFill>
                  <a:prstClr val="black"/>
                </a:solidFill>
                <a:latin typeface="Tahoma" panose="020B0604030504040204" pitchFamily="34" charset="0"/>
                <a:cs typeface="2  Titr" pitchFamily="2" charset="-78"/>
              </a:rPr>
              <a:t>ستادی و مراکز </a:t>
            </a:r>
            <a:r>
              <a:rPr lang="fa-IR" sz="2400" dirty="0">
                <a:solidFill>
                  <a:prstClr val="black"/>
                </a:solidFill>
                <a:latin typeface="Tahoma" panose="020B0604030504040204" pitchFamily="34" charset="0"/>
                <a:cs typeface="2  Titr" pitchFamily="2" charset="-78"/>
              </a:rPr>
              <a:t>جهت برگزاری </a:t>
            </a:r>
            <a:r>
              <a:rPr lang="fa-IR" sz="2400" dirty="0" smtClean="0">
                <a:solidFill>
                  <a:prstClr val="black"/>
                </a:solidFill>
                <a:latin typeface="Tahoma" panose="020B0604030504040204" pitchFamily="34" charset="0"/>
                <a:cs typeface="2  Titr" pitchFamily="2" charset="-78"/>
              </a:rPr>
              <a:t>هفته </a:t>
            </a:r>
            <a:r>
              <a:rPr lang="fa-IR" sz="2400" dirty="0">
                <a:solidFill>
                  <a:prstClr val="black"/>
                </a:solidFill>
                <a:latin typeface="Tahoma" panose="020B0604030504040204" pitchFamily="34" charset="0"/>
                <a:cs typeface="2  Titr" pitchFamily="2" charset="-78"/>
              </a:rPr>
              <a:t>ملی سلامت بانوان</a:t>
            </a:r>
            <a:endParaRPr lang="en-US" sz="2400" dirty="0">
              <a:solidFill>
                <a:prstClr val="black"/>
              </a:solidFill>
              <a:latin typeface="Tahoma" panose="020B0604030504040204" pitchFamily="34" charset="0"/>
              <a:cs typeface="2  Titr" pitchFamily="2" charset="-78"/>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9438" y="1632443"/>
            <a:ext cx="4477944" cy="4639570"/>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488" t="36807"/>
          <a:stretch/>
        </p:blipFill>
        <p:spPr>
          <a:xfrm>
            <a:off x="595745" y="1632443"/>
            <a:ext cx="4881094" cy="46395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21983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02" y="244699"/>
            <a:ext cx="11719775" cy="806302"/>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p>
            <a:pPr algn="ctr" rtl="1">
              <a:lnSpc>
                <a:spcPct val="115000"/>
              </a:lnSpc>
              <a:spcBef>
                <a:spcPts val="0"/>
              </a:spcBef>
              <a:buClr>
                <a:srgbClr val="000000"/>
              </a:buClr>
            </a:pPr>
            <a:r>
              <a:rPr lang="fa-IR" sz="2400" b="1" dirty="0">
                <a:solidFill>
                  <a:prstClr val="black"/>
                </a:solidFill>
                <a:latin typeface="Tahoma" panose="020B0604030504040204" pitchFamily="34" charset="0"/>
                <a:cs typeface="2  Titr" pitchFamily="2" charset="-78"/>
              </a:rPr>
              <a:t>موضوع: </a:t>
            </a:r>
            <a:r>
              <a:rPr lang="fa-IR" sz="2400" dirty="0">
                <a:solidFill>
                  <a:prstClr val="black"/>
                </a:solidFill>
                <a:latin typeface="Tahoma" panose="020B0604030504040204" pitchFamily="34" charset="0"/>
                <a:cs typeface="2  Titr" pitchFamily="2" charset="-78"/>
              </a:rPr>
              <a:t>ارسال نامه به امام جمعه محترم شهرستان جهت سخنرانی در خصوص ارزش های فرهنگی و دینی و دیدگاه مذهب در رابطه با بانوان و فرزندآوری</a:t>
            </a:r>
            <a:endParaRPr lang="en-US" sz="2400" dirty="0">
              <a:solidFill>
                <a:prstClr val="black"/>
              </a:solidFill>
              <a:latin typeface="Tahoma" panose="020B0604030504040204" pitchFamily="34" charset="0"/>
              <a:cs typeface="2  Titr" pitchFamily="2"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3966" y="1531703"/>
            <a:ext cx="3989048" cy="471455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9865840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2407" y="311400"/>
            <a:ext cx="8270723" cy="575708"/>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p>
            <a:pPr algn="ctr" rtl="1">
              <a:lnSpc>
                <a:spcPct val="115000"/>
              </a:lnSpc>
              <a:spcBef>
                <a:spcPts val="0"/>
              </a:spcBef>
              <a:buClr>
                <a:srgbClr val="000000"/>
              </a:buClr>
            </a:pPr>
            <a:r>
              <a:rPr lang="fa-IR" sz="2400" b="1" dirty="0">
                <a:solidFill>
                  <a:prstClr val="black"/>
                </a:solidFill>
                <a:latin typeface="Tahoma" panose="020B0604030504040204" pitchFamily="34" charset="0"/>
                <a:cs typeface="2  Titr" pitchFamily="2" charset="-78"/>
              </a:rPr>
              <a:t>موضوع:</a:t>
            </a:r>
            <a:r>
              <a:rPr lang="fa-IR" sz="2400" dirty="0">
                <a:solidFill>
                  <a:prstClr val="black"/>
                </a:solidFill>
                <a:latin typeface="Tahoma" panose="020B0604030504040204" pitchFamily="34" charset="0"/>
                <a:cs typeface="2  Titr" pitchFamily="2" charset="-78"/>
              </a:rPr>
              <a:t> درج شعار هفته ملی سلامت بانوان در سربرگ نامه های اداری</a:t>
            </a:r>
            <a:endParaRPr lang="en-US" sz="2400" dirty="0">
              <a:solidFill>
                <a:prstClr val="black"/>
              </a:solidFill>
              <a:latin typeface="Tahoma" panose="020B0604030504040204" pitchFamily="34" charset="0"/>
              <a:cs typeface="2  Titr" pitchFamily="2" charset="-78"/>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0783" y="1351828"/>
            <a:ext cx="4237149" cy="489442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4005" y="292797"/>
            <a:ext cx="7443989" cy="570088"/>
          </a:xfrm>
        </p:spPr>
        <p:style>
          <a:lnRef idx="1">
            <a:schemeClr val="accent1"/>
          </a:lnRef>
          <a:fillRef idx="2">
            <a:schemeClr val="accent1"/>
          </a:fillRef>
          <a:effectRef idx="1">
            <a:schemeClr val="accent1"/>
          </a:effectRef>
          <a:fontRef idx="minor">
            <a:schemeClr val="dk1"/>
          </a:fontRef>
        </p:style>
        <p:txBody>
          <a:bodyPr vert="horz" anchor="b">
            <a:normAutofit fontScale="90000"/>
          </a:bodyPr>
          <a:lstStyle/>
          <a:p>
            <a:pPr algn="ctr" rtl="1"/>
            <a:r>
              <a:rPr lang="fa-IR" sz="2700" b="1" cap="all" dirty="0" smtClean="0">
                <a:ln w="500">
                  <a:solidFill>
                    <a:srgbClr val="B13F9A">
                      <a:shade val="20000"/>
                      <a:satMod val="120000"/>
                    </a:srgbClr>
                  </a:solidFill>
                </a:ln>
                <a:solidFill>
                  <a:prstClr val="black"/>
                </a:solidFill>
                <a:latin typeface="Tahoma" panose="020B0604030504040204" pitchFamily="34" charset="0"/>
                <a:cs typeface="2  Titr" pitchFamily="2" charset="-78"/>
              </a:rPr>
              <a:t>موضوع:</a:t>
            </a:r>
            <a:r>
              <a:rPr lang="fa-IR" sz="2700" cap="all" dirty="0" smtClean="0">
                <a:ln w="500">
                  <a:solidFill>
                    <a:srgbClr val="B13F9A">
                      <a:shade val="20000"/>
                      <a:satMod val="120000"/>
                    </a:srgbClr>
                  </a:solidFill>
                </a:ln>
                <a:solidFill>
                  <a:prstClr val="black"/>
                </a:solidFill>
                <a:latin typeface="Tahoma" panose="020B0604030504040204" pitchFamily="34" charset="0"/>
                <a:cs typeface="2  Titr" pitchFamily="2" charset="-78"/>
              </a:rPr>
              <a:t>ارسال مطالب آموزشی به ادرات و مراکز بهداشتی شهرستان</a:t>
            </a:r>
            <a:endParaRPr lang="en-US" sz="2700" cap="all" dirty="0">
              <a:ln w="500">
                <a:solidFill>
                  <a:srgbClr val="B13F9A">
                    <a:shade val="20000"/>
                    <a:satMod val="120000"/>
                  </a:srgbClr>
                </a:solidFill>
              </a:ln>
              <a:solidFill>
                <a:prstClr val="black"/>
              </a:solidFill>
              <a:latin typeface="Tahoma" panose="020B0604030504040204" pitchFamily="34" charset="0"/>
              <a:cs typeface="2  Titr" pitchFamily="2" charset="-78"/>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44745" y="1246074"/>
            <a:ext cx="4055742" cy="4974421"/>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461" y="1246074"/>
            <a:ext cx="4239217" cy="49744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839245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46974" y="1336228"/>
            <a:ext cx="2846231" cy="4922590"/>
          </a:xfrm>
          <a:prstGeom prst="rect">
            <a:avLst/>
          </a:prstGeom>
          <a:ln>
            <a:noFill/>
          </a:ln>
          <a:effectLst>
            <a:outerShdw blurRad="292100" dist="139700" dir="2700000" algn="tl" rotWithShape="0">
              <a:srgbClr val="333333">
                <a:alpha val="65000"/>
              </a:srgbClr>
            </a:outerShdw>
          </a:effectLst>
        </p:spPr>
      </p:pic>
      <p:sp>
        <p:nvSpPr>
          <p:cNvPr id="4" name="Title 1"/>
          <p:cNvSpPr>
            <a:spLocks noGrp="1"/>
          </p:cNvSpPr>
          <p:nvPr>
            <p:ph type="title"/>
          </p:nvPr>
        </p:nvSpPr>
        <p:spPr>
          <a:xfrm>
            <a:off x="2267755" y="352247"/>
            <a:ext cx="7430037" cy="678064"/>
          </a:xfrm>
        </p:spPr>
        <p:style>
          <a:lnRef idx="1">
            <a:schemeClr val="accent1"/>
          </a:lnRef>
          <a:fillRef idx="2">
            <a:schemeClr val="accent1"/>
          </a:fillRef>
          <a:effectRef idx="1">
            <a:schemeClr val="accent1"/>
          </a:effectRef>
          <a:fontRef idx="minor">
            <a:schemeClr val="dk1"/>
          </a:fontRef>
        </p:style>
        <p:txBody>
          <a:bodyPr/>
          <a:lstStyle/>
          <a:p>
            <a:pPr algn="ctr" rtl="1"/>
            <a:r>
              <a:rPr lang="fa-IR" sz="2400" b="1" dirty="0" smtClean="0">
                <a:latin typeface="Tahoma" panose="020B0604030504040204" pitchFamily="34" charset="0"/>
                <a:cs typeface="2  Titr" pitchFamily="2" charset="-78"/>
              </a:rPr>
              <a:t>موضوع:</a:t>
            </a:r>
            <a:r>
              <a:rPr lang="fa-IR" sz="2400" dirty="0" smtClean="0">
                <a:latin typeface="Tahoma" panose="020B0604030504040204" pitchFamily="34" charset="0"/>
                <a:cs typeface="2  Titr" pitchFamily="2" charset="-78"/>
              </a:rPr>
              <a:t>اطلاع رسانی و ارسال</a:t>
            </a:r>
            <a:r>
              <a:rPr lang="fa-IR" sz="2400" dirty="0" smtClean="0"/>
              <a:t> </a:t>
            </a:r>
            <a:r>
              <a:rPr lang="fa-IR" sz="2400" dirty="0" smtClean="0">
                <a:latin typeface="Tahoma" panose="020B0604030504040204" pitchFamily="34" charset="0"/>
                <a:cs typeface="2  Titr" pitchFamily="2" charset="-78"/>
              </a:rPr>
              <a:t>مطالب آموزشی </a:t>
            </a:r>
            <a:r>
              <a:rPr lang="fa-IR" sz="2400" dirty="0">
                <a:latin typeface="Tahoma" panose="020B0604030504040204" pitchFamily="34" charset="0"/>
                <a:cs typeface="2  Titr" pitchFamily="2" charset="-78"/>
              </a:rPr>
              <a:t>در فضاهای مجازی</a:t>
            </a:r>
            <a:endParaRPr lang="en-US" sz="2400" dirty="0">
              <a:latin typeface="Tahoma" panose="020B0604030504040204" pitchFamily="34" charset="0"/>
              <a:cs typeface="2  Titr" pitchFamily="2" charset="-78"/>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6997" y="1336228"/>
            <a:ext cx="3181081" cy="492259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97780" y="1336227"/>
            <a:ext cx="2962141" cy="49225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7861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3402" r="303"/>
          <a:stretch/>
        </p:blipFill>
        <p:spPr>
          <a:xfrm>
            <a:off x="289639" y="1339400"/>
            <a:ext cx="3485882" cy="4597757"/>
          </a:xfrm>
          <a:prstGeom prst="rect">
            <a:avLst/>
          </a:prstGeom>
          <a:ln>
            <a:noFill/>
          </a:ln>
          <a:effectLst>
            <a:outerShdw blurRad="292100" dist="139700" dir="2700000" algn="tl" rotWithShape="0">
              <a:srgbClr val="333333">
                <a:alpha val="65000"/>
              </a:srgbClr>
            </a:outerShdw>
          </a:effectLst>
        </p:spPr>
      </p:pic>
      <p:sp>
        <p:nvSpPr>
          <p:cNvPr id="4" name="Title 1"/>
          <p:cNvSpPr>
            <a:spLocks noGrp="1"/>
          </p:cNvSpPr>
          <p:nvPr>
            <p:ph type="title"/>
          </p:nvPr>
        </p:nvSpPr>
        <p:spPr>
          <a:xfrm>
            <a:off x="339143" y="180304"/>
            <a:ext cx="11513713" cy="821071"/>
          </a:xfrm>
        </p:spPr>
        <p:style>
          <a:lnRef idx="1">
            <a:schemeClr val="accent1"/>
          </a:lnRef>
          <a:fillRef idx="2">
            <a:schemeClr val="accent1"/>
          </a:fillRef>
          <a:effectRef idx="1">
            <a:schemeClr val="accent1"/>
          </a:effectRef>
          <a:fontRef idx="minor">
            <a:schemeClr val="dk1"/>
          </a:fontRef>
        </p:style>
        <p:txBody>
          <a:bodyPr vert="horz" anchor="b">
            <a:normAutofit fontScale="90000"/>
          </a:bodyPr>
          <a:lstStyle/>
          <a:p>
            <a:pPr algn="ctr" rtl="1"/>
            <a:r>
              <a:rPr lang="fa-IR" sz="2700" b="1" dirty="0" smtClean="0">
                <a:latin typeface="Tahoma" panose="020B0604030504040204" pitchFamily="34" charset="0"/>
                <a:cs typeface="2  Titr" pitchFamily="2" charset="-78"/>
              </a:rPr>
              <a:t>موضوع:</a:t>
            </a:r>
            <a:r>
              <a:rPr lang="fa-IR" sz="2400" dirty="0" smtClean="0">
                <a:latin typeface="Tahoma" panose="020B0604030504040204" pitchFamily="34" charset="0"/>
                <a:cs typeface="2  Titr" pitchFamily="2" charset="-78"/>
              </a:rPr>
              <a:t>برپایی </a:t>
            </a:r>
            <a:r>
              <a:rPr lang="fa-IR" sz="2400" dirty="0">
                <a:latin typeface="Tahoma" panose="020B0604030504040204" pitchFamily="34" charset="0"/>
                <a:cs typeface="2  Titr" pitchFamily="2" charset="-78"/>
              </a:rPr>
              <a:t>ایستگاه سلامت در مکان اقامه نماز جمعه اندازه گیری فشار خون </a:t>
            </a:r>
            <a:r>
              <a:rPr lang="fa-IR" sz="2400" dirty="0" smtClean="0">
                <a:latin typeface="Tahoma" panose="020B0604030504040204" pitchFamily="34" charset="0"/>
                <a:cs typeface="2  Titr" pitchFamily="2" charset="-78"/>
              </a:rPr>
              <a:t>300نفر </a:t>
            </a:r>
            <a:r>
              <a:rPr lang="fa-IR" sz="2400" dirty="0">
                <a:latin typeface="Tahoma" panose="020B0604030504040204" pitchFamily="34" charset="0"/>
                <a:cs typeface="2  Titr" pitchFamily="2" charset="-78"/>
              </a:rPr>
              <a:t>و ارئه آموزشات در خصوص مشکلات شایع زنان،توزیع پمفلت های آموزشی(پوکی استخوان،اختلال کف لگن،معاینه پستان،عفونت های آمیزشی)</a:t>
            </a:r>
            <a:endParaRPr lang="en-US" sz="2400" b="1" cap="all" dirty="0">
              <a:ln w="500">
                <a:solidFill>
                  <a:srgbClr val="B13F9A">
                    <a:shade val="20000"/>
                    <a:satMod val="120000"/>
                  </a:srgbClr>
                </a:solidFill>
              </a:ln>
              <a:solidFill>
                <a:prstClr val="black"/>
              </a:solidFill>
              <a:latin typeface="Tahoma" panose="020B0604030504040204" pitchFamily="34" charset="0"/>
              <a:cs typeface="2  Titr" pitchFamily="2" charset="-78"/>
            </a:endParaRP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8216"/>
          <a:stretch/>
        </p:blipFill>
        <p:spPr>
          <a:xfrm>
            <a:off x="3949148" y="1339401"/>
            <a:ext cx="3525078" cy="4597757"/>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t="11643"/>
          <a:stretch/>
        </p:blipFill>
        <p:spPr>
          <a:xfrm>
            <a:off x="7608097" y="1339401"/>
            <a:ext cx="4244759" cy="45977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23039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232" y="290680"/>
            <a:ext cx="9863261" cy="500890"/>
          </a:xfrm>
        </p:spPr>
        <p:style>
          <a:lnRef idx="1">
            <a:schemeClr val="accent1"/>
          </a:lnRef>
          <a:fillRef idx="2">
            <a:schemeClr val="accent1"/>
          </a:fillRef>
          <a:effectRef idx="1">
            <a:schemeClr val="accent1"/>
          </a:effectRef>
          <a:fontRef idx="minor">
            <a:schemeClr val="dk1"/>
          </a:fontRef>
        </p:style>
        <p:txBody>
          <a:bodyPr>
            <a:normAutofit/>
          </a:bodyPr>
          <a:lstStyle/>
          <a:p>
            <a:pPr algn="ctr" rtl="1"/>
            <a:r>
              <a:rPr lang="fa-IR" sz="2400" b="1" cap="small" dirty="0" smtClean="0">
                <a:ln>
                  <a:noFill/>
                </a:ln>
                <a:solidFill>
                  <a:prstClr val="black"/>
                </a:solidFill>
                <a:latin typeface="Tahoma" panose="020B0604030504040204" pitchFamily="34" charset="0"/>
                <a:cs typeface="2  Titr" pitchFamily="2" charset="-78"/>
              </a:rPr>
              <a:t>موضوع:</a:t>
            </a:r>
            <a:r>
              <a:rPr lang="fa-IR" sz="2400" b="0" cap="small" dirty="0" smtClean="0">
                <a:ln>
                  <a:noFill/>
                </a:ln>
                <a:solidFill>
                  <a:prstClr val="black"/>
                </a:solidFill>
                <a:latin typeface="Tahoma" panose="020B0604030504040204" pitchFamily="34" charset="0"/>
                <a:cs typeface="2  Titr" pitchFamily="2" charset="-78"/>
              </a:rPr>
              <a:t>انجام </a:t>
            </a:r>
            <a:r>
              <a:rPr lang="fa-IR" sz="2400" b="0" cap="small" dirty="0">
                <a:ln>
                  <a:noFill/>
                </a:ln>
                <a:solidFill>
                  <a:prstClr val="black"/>
                </a:solidFill>
                <a:latin typeface="Tahoma" panose="020B0604030504040204" pitchFamily="34" charset="0"/>
                <a:cs typeface="2  Titr" pitchFamily="2" charset="-78"/>
              </a:rPr>
              <a:t>خطرسنجی ویژه </a:t>
            </a:r>
            <a:r>
              <a:rPr lang="fa-IR" sz="2400" b="0" cap="small" dirty="0" smtClean="0">
                <a:ln>
                  <a:noFill/>
                </a:ln>
                <a:solidFill>
                  <a:prstClr val="black"/>
                </a:solidFill>
                <a:latin typeface="Tahoma" panose="020B0604030504040204" pitchFamily="34" charset="0"/>
                <a:cs typeface="2  Titr" pitchFamily="2" charset="-78"/>
              </a:rPr>
              <a:t>بانوان </a:t>
            </a:r>
            <a:r>
              <a:rPr lang="fa-IR" sz="2400" b="0" cap="small" dirty="0">
                <a:ln>
                  <a:noFill/>
                </a:ln>
                <a:solidFill>
                  <a:prstClr val="black"/>
                </a:solidFill>
                <a:latin typeface="Tahoma" panose="020B0604030504040204" pitchFamily="34" charset="0"/>
                <a:cs typeface="2  Titr" pitchFamily="2" charset="-78"/>
              </a:rPr>
              <a:t>شاغل درشبکه بهداشت و درمان شهرستان آبیک</a:t>
            </a:r>
            <a:endParaRPr lang="en-US" sz="2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1270" y="1171976"/>
            <a:ext cx="3542088" cy="4662153"/>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7177" y="1171976"/>
            <a:ext cx="4279391" cy="4662153"/>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20094" r="18515"/>
          <a:stretch/>
        </p:blipFill>
        <p:spPr>
          <a:xfrm>
            <a:off x="8393420" y="1171976"/>
            <a:ext cx="3699842" cy="46621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339576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1953" y="125518"/>
            <a:ext cx="9282608" cy="979951"/>
          </a:xfrm>
        </p:spPr>
        <p:style>
          <a:lnRef idx="1">
            <a:schemeClr val="accent1"/>
          </a:lnRef>
          <a:fillRef idx="2">
            <a:schemeClr val="accent1"/>
          </a:fillRef>
          <a:effectRef idx="1">
            <a:schemeClr val="accent1"/>
          </a:effectRef>
          <a:fontRef idx="minor">
            <a:schemeClr val="dk1"/>
          </a:fontRef>
        </p:style>
        <p:txBody>
          <a:bodyPr>
            <a:normAutofit/>
          </a:bodyPr>
          <a:lstStyle/>
          <a:p>
            <a:pPr algn="ctr" rtl="1"/>
            <a:r>
              <a:rPr lang="fa-IR" sz="2400" b="1" dirty="0" smtClean="0">
                <a:latin typeface="Tahoma" panose="020B0604030504040204" pitchFamily="34" charset="0"/>
                <a:cs typeface="2  Titr" pitchFamily="2" charset="-78"/>
              </a:rPr>
              <a:t>موضوع: </a:t>
            </a:r>
            <a:r>
              <a:rPr lang="fa-IR" sz="2400" dirty="0" smtClean="0">
                <a:latin typeface="Tahoma" panose="020B0604030504040204" pitchFamily="34" charset="0"/>
                <a:cs typeface="2  Titr" pitchFamily="2" charset="-78"/>
              </a:rPr>
              <a:t>توزیع ویتامین دی در بین بانوان شاغل در شبکه بهداشت و درمان شهرستان</a:t>
            </a:r>
            <a:endParaRPr lang="en-US" sz="2400" dirty="0">
              <a:cs typeface="2  Titr" pitchFamily="2" charset="-78"/>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067" y="1223493"/>
            <a:ext cx="3886020" cy="3136004"/>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1738" y="2575775"/>
            <a:ext cx="3711648" cy="296858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23474"/>
          <a:stretch/>
        </p:blipFill>
        <p:spPr>
          <a:xfrm>
            <a:off x="8124037" y="3837904"/>
            <a:ext cx="3814677" cy="278183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390" y="157890"/>
            <a:ext cx="11113506" cy="653480"/>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0000"/>
          </a:bodyPr>
          <a:lstStyle/>
          <a:p>
            <a:pPr algn="ctr" rtl="1"/>
            <a:r>
              <a:rPr lang="fa-IR" sz="2700" b="1" dirty="0">
                <a:solidFill>
                  <a:prstClr val="black"/>
                </a:solidFill>
                <a:latin typeface="Tahoma" panose="020B0604030504040204" pitchFamily="34" charset="0"/>
                <a:cs typeface="2  Titr" pitchFamily="2" charset="-78"/>
              </a:rPr>
              <a:t>موضوع:</a:t>
            </a:r>
            <a:r>
              <a:rPr lang="fa-IR" sz="2700" dirty="0">
                <a:solidFill>
                  <a:prstClr val="black"/>
                </a:solidFill>
                <a:latin typeface="Tahoma" panose="020B0604030504040204" pitchFamily="34" charset="0"/>
                <a:cs typeface="2  Titr" pitchFamily="2" charset="-78"/>
              </a:rPr>
              <a:t>برگزاری صبحانه سالم و انجام حرکات اصلاحی ویژه بانوان شاغل در شبکه بهداشت و درمان</a:t>
            </a:r>
            <a:endParaRPr lang="en-US" sz="2700" dirty="0">
              <a:solidFill>
                <a:prstClr val="black"/>
              </a:solidFill>
              <a:latin typeface="Tahoma" panose="020B0604030504040204" pitchFamily="34" charset="0"/>
              <a:cs typeface="2  Titr" pitchFamily="2" charset="-78"/>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4000" t="41315" r="1689" b="8921"/>
          <a:stretch/>
        </p:blipFill>
        <p:spPr>
          <a:xfrm>
            <a:off x="270458" y="1004551"/>
            <a:ext cx="5112911" cy="2756079"/>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7251" t="49202" r="21343"/>
          <a:stretch/>
        </p:blipFill>
        <p:spPr>
          <a:xfrm>
            <a:off x="5782615" y="1004551"/>
            <a:ext cx="5937160" cy="2756079"/>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9796" t="42441" r="11728"/>
          <a:stretch/>
        </p:blipFill>
        <p:spPr>
          <a:xfrm>
            <a:off x="2958920" y="3953811"/>
            <a:ext cx="5850229" cy="27947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9329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68121" y="296887"/>
            <a:ext cx="8255758" cy="713047"/>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algn="ctr" rtl="1"/>
            <a:r>
              <a:rPr lang="fa-IR" sz="2400" b="1" dirty="0">
                <a:solidFill>
                  <a:prstClr val="black"/>
                </a:solidFill>
                <a:latin typeface="Tahoma" panose="020B0604030504040204" pitchFamily="34" charset="0"/>
                <a:cs typeface="2  Titr" pitchFamily="2" charset="-78"/>
              </a:rPr>
              <a:t>موضوع:</a:t>
            </a:r>
            <a:r>
              <a:rPr lang="fa-IR" sz="2400" dirty="0">
                <a:solidFill>
                  <a:prstClr val="black"/>
                </a:solidFill>
                <a:latin typeface="Tahoma" panose="020B0604030504040204" pitchFamily="34" charset="0"/>
                <a:cs typeface="2  Titr" pitchFamily="2" charset="-78"/>
              </a:rPr>
              <a:t>برگزاری </a:t>
            </a:r>
            <a:r>
              <a:rPr lang="fa-IR" sz="2400" dirty="0" smtClean="0">
                <a:solidFill>
                  <a:prstClr val="black"/>
                </a:solidFill>
                <a:latin typeface="Tahoma" panose="020B0604030504040204" pitchFamily="34" charset="0"/>
                <a:cs typeface="2  Titr" pitchFamily="2" charset="-78"/>
              </a:rPr>
              <a:t>مسابقه صبحانه سالم ویژه رابطین سلامت پایگاه  سه شهری</a:t>
            </a:r>
            <a:endParaRPr lang="en-US" sz="2400" dirty="0">
              <a:solidFill>
                <a:prstClr val="black"/>
              </a:solidFill>
              <a:latin typeface="Tahoma" panose="020B0604030504040204" pitchFamily="34" charset="0"/>
              <a:cs typeface="2  Titr" pitchFamily="2" charset="-78"/>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0965" y="1293363"/>
            <a:ext cx="5801784" cy="4351338"/>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6334" y="2797791"/>
            <a:ext cx="5363569" cy="38077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1812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921" y="218364"/>
            <a:ext cx="10314149" cy="600501"/>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rtl="1"/>
            <a:r>
              <a:rPr lang="fa-IR" sz="2700" b="1" dirty="0" smtClean="0">
                <a:solidFill>
                  <a:prstClr val="black"/>
                </a:solidFill>
                <a:latin typeface="Tahoma" panose="020B0604030504040204" pitchFamily="34" charset="0"/>
                <a:cs typeface="2  Titr" pitchFamily="2" charset="-78"/>
              </a:rPr>
              <a:t>موضوع:</a:t>
            </a:r>
            <a:r>
              <a:rPr lang="fa-IR" sz="2700" dirty="0" smtClean="0">
                <a:solidFill>
                  <a:prstClr val="black"/>
                </a:solidFill>
                <a:latin typeface="Tahoma" panose="020B0604030504040204" pitchFamily="34" charset="0"/>
                <a:cs typeface="2  Titr" pitchFamily="2" charset="-78"/>
              </a:rPr>
              <a:t>جلسه </a:t>
            </a:r>
            <a:r>
              <a:rPr lang="fa-IR" sz="2700" dirty="0">
                <a:solidFill>
                  <a:prstClr val="black"/>
                </a:solidFill>
                <a:latin typeface="Tahoma" panose="020B0604030504040204" pitchFamily="34" charset="0"/>
                <a:cs typeface="2  Titr" pitchFamily="2" charset="-78"/>
              </a:rPr>
              <a:t>آموزشی اهمیت ورزش کردن در سلامت </a:t>
            </a:r>
            <a:r>
              <a:rPr lang="fa-IR" sz="2700" dirty="0" smtClean="0">
                <a:solidFill>
                  <a:prstClr val="black"/>
                </a:solidFill>
                <a:latin typeface="Tahoma" panose="020B0604030504040204" pitchFamily="34" charset="0"/>
                <a:cs typeface="2  Titr" pitchFamily="2" charset="-78"/>
              </a:rPr>
              <a:t>قلب مکان پارک بانوان (30نفر)</a:t>
            </a:r>
            <a:endParaRPr lang="en-US" sz="2700"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4300"/>
          <a:stretch/>
        </p:blipFill>
        <p:spPr>
          <a:xfrm>
            <a:off x="2014330" y="1189927"/>
            <a:ext cx="8122050" cy="53831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049503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5760"/>
          <a:stretch/>
        </p:blipFill>
        <p:spPr>
          <a:xfrm>
            <a:off x="309094" y="1352282"/>
            <a:ext cx="5370490" cy="4752304"/>
          </a:xfrm>
          <a:prstGeom prst="rect">
            <a:avLst/>
          </a:prstGeom>
          <a:ln>
            <a:noFill/>
          </a:ln>
          <a:effectLst>
            <a:outerShdw blurRad="292100" dist="139700" dir="2700000" algn="tl" rotWithShape="0">
              <a:srgbClr val="333333">
                <a:alpha val="65000"/>
              </a:srgbClr>
            </a:outerShdw>
          </a:effectLst>
        </p:spPr>
      </p:pic>
      <p:sp>
        <p:nvSpPr>
          <p:cNvPr id="4" name="Title 1"/>
          <p:cNvSpPr>
            <a:spLocks noGrp="1"/>
          </p:cNvSpPr>
          <p:nvPr>
            <p:ph type="title"/>
          </p:nvPr>
        </p:nvSpPr>
        <p:spPr>
          <a:xfrm>
            <a:off x="631960" y="215001"/>
            <a:ext cx="11050072" cy="755336"/>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0000"/>
          </a:bodyPr>
          <a:lstStyle/>
          <a:p>
            <a:pPr algn="ctr" rtl="1"/>
            <a:r>
              <a:rPr lang="fa-IR" sz="2700" b="1" dirty="0">
                <a:solidFill>
                  <a:prstClr val="black"/>
                </a:solidFill>
                <a:latin typeface="Tahoma" panose="020B0604030504040204" pitchFamily="34" charset="0"/>
                <a:cs typeface="2  Titr" pitchFamily="2" charset="-78"/>
              </a:rPr>
              <a:t>موضوع:</a:t>
            </a:r>
            <a:r>
              <a:rPr lang="fa-IR" sz="2700" dirty="0">
                <a:solidFill>
                  <a:prstClr val="black"/>
                </a:solidFill>
                <a:latin typeface="Tahoma" panose="020B0604030504040204" pitchFamily="34" charset="0"/>
                <a:cs typeface="2  Titr" pitchFamily="2" charset="-78"/>
              </a:rPr>
              <a:t>جلسه آموزشی در خصوص سرطان های شایع از پیشگیری تا بهبود حوزه علمیه (50نفر</a:t>
            </a:r>
            <a:r>
              <a:rPr lang="fa-IR" sz="2700" b="1" dirty="0">
                <a:solidFill>
                  <a:prstClr val="black"/>
                </a:solidFill>
                <a:latin typeface="Tahoma" panose="020B0604030504040204" pitchFamily="34" charset="0"/>
                <a:cs typeface="2  Titr" pitchFamily="2" charset="-78"/>
              </a:rPr>
              <a:t>)</a:t>
            </a:r>
            <a:endParaRPr lang="en-US" sz="2700" b="1" dirty="0">
              <a:solidFill>
                <a:prstClr val="black"/>
              </a:solidFill>
              <a:latin typeface="Tahoma" panose="020B0604030504040204" pitchFamily="34" charset="0"/>
              <a:cs typeface="2  Titr" pitchFamily="2" charset="-78"/>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9718"/>
          <a:stretch/>
        </p:blipFill>
        <p:spPr>
          <a:xfrm>
            <a:off x="6027313" y="1352282"/>
            <a:ext cx="5654719" cy="47523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9276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926" y="153010"/>
            <a:ext cx="11914589" cy="611265"/>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0000"/>
          </a:bodyPr>
          <a:lstStyle/>
          <a:p>
            <a:pPr algn="ctr" rtl="1"/>
            <a:r>
              <a:rPr lang="fa-IR" sz="2700" b="1" dirty="0">
                <a:solidFill>
                  <a:prstClr val="black"/>
                </a:solidFill>
                <a:latin typeface="Tahoma" panose="020B0604030504040204" pitchFamily="34" charset="0"/>
                <a:cs typeface="2  Titr" pitchFamily="2" charset="-78"/>
              </a:rPr>
              <a:t>موضوع:</a:t>
            </a:r>
            <a:r>
              <a:rPr lang="fa-IR" sz="2700" dirty="0">
                <a:solidFill>
                  <a:prstClr val="black"/>
                </a:solidFill>
                <a:latin typeface="Tahoma" panose="020B0604030504040204" pitchFamily="34" charset="0"/>
                <a:cs typeface="2  Titr" pitchFamily="2" charset="-78"/>
              </a:rPr>
              <a:t>برگزاری جلسه آموزشی اضافه وزن و چاقی جهت 15 نفراز معلمین شاغل در مدرسه غیر دولتی پژوهنده</a:t>
            </a:r>
            <a:endParaRPr lang="en-US" sz="2700" dirty="0">
              <a:solidFill>
                <a:prstClr val="black"/>
              </a:solidFill>
              <a:latin typeface="Tahoma" panose="020B0604030504040204" pitchFamily="34" charset="0"/>
              <a:cs typeface="2  Titr" pitchFamily="2"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0882" y="1107987"/>
            <a:ext cx="7324679" cy="54924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0418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22112" y="1606683"/>
            <a:ext cx="7147773" cy="4510781"/>
          </a:xfrm>
          <a:prstGeom prst="rect">
            <a:avLst/>
          </a:prstGeom>
          <a:ln>
            <a:noFill/>
          </a:ln>
          <a:effectLst>
            <a:outerShdw blurRad="292100" dist="139700" dir="2700000" algn="tl" rotWithShape="0">
              <a:srgbClr val="333333">
                <a:alpha val="65000"/>
              </a:srgbClr>
            </a:outerShdw>
          </a:effectLst>
        </p:spPr>
      </p:pic>
      <p:sp>
        <p:nvSpPr>
          <p:cNvPr id="4" name="Title 1"/>
          <p:cNvSpPr>
            <a:spLocks noGrp="1"/>
          </p:cNvSpPr>
          <p:nvPr>
            <p:ph type="title"/>
          </p:nvPr>
        </p:nvSpPr>
        <p:spPr>
          <a:xfrm>
            <a:off x="545205" y="274974"/>
            <a:ext cx="11101589" cy="858367"/>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algn="ctr" rtl="1"/>
            <a:r>
              <a:rPr lang="fa-IR" sz="2400" b="1" dirty="0">
                <a:solidFill>
                  <a:prstClr val="black"/>
                </a:solidFill>
                <a:latin typeface="Tahoma" panose="020B0604030504040204" pitchFamily="34" charset="0"/>
                <a:cs typeface="2  Titr" pitchFamily="2" charset="-78"/>
              </a:rPr>
              <a:t>موضوع:</a:t>
            </a:r>
            <a:r>
              <a:rPr lang="fa-IR" sz="2400" dirty="0">
                <a:latin typeface="Tahoma" panose="020B0604030504040204" pitchFamily="34" charset="0"/>
                <a:cs typeface="2  Titr" pitchFamily="2" charset="-78"/>
              </a:rPr>
              <a:t>برگزاری جلسه آموزشی اهمیت تغذیه و ناباروری از دیدگاه طب </a:t>
            </a:r>
            <a:r>
              <a:rPr lang="fa-IR" sz="2400" dirty="0" smtClean="0">
                <a:latin typeface="Tahoma" panose="020B0604030504040204" pitchFamily="34" charset="0"/>
                <a:cs typeface="2  Titr" pitchFamily="2" charset="-78"/>
              </a:rPr>
              <a:t>ایرانی</a:t>
            </a:r>
            <a:r>
              <a:rPr lang="fa-IR" sz="2400" dirty="0" smtClean="0"/>
              <a:t> </a:t>
            </a:r>
            <a:r>
              <a:rPr lang="fa-IR" sz="2400" dirty="0" smtClean="0">
                <a:latin typeface="Tahoma" panose="020B0604030504040204" pitchFamily="34" charset="0"/>
                <a:cs typeface="2  Titr" pitchFamily="2" charset="-78"/>
              </a:rPr>
              <a:t>جهت 13 نفراز </a:t>
            </a:r>
            <a:r>
              <a:rPr lang="fa-IR" sz="2400" dirty="0">
                <a:latin typeface="Tahoma" panose="020B0604030504040204" pitchFamily="34" charset="0"/>
                <a:cs typeface="2  Titr" pitchFamily="2" charset="-78"/>
              </a:rPr>
              <a:t>معلمین شاغل در مدرسه </a:t>
            </a:r>
            <a:r>
              <a:rPr lang="fa-IR" sz="2400" dirty="0" smtClean="0">
                <a:latin typeface="Tahoma" panose="020B0604030504040204" pitchFamily="34" charset="0"/>
                <a:cs typeface="2  Titr" pitchFamily="2" charset="-78"/>
              </a:rPr>
              <a:t>دولتی فاطمیه</a:t>
            </a:r>
            <a:endParaRPr lang="en-US" sz="2400" dirty="0">
              <a:latin typeface="Tahoma" panose="020B0604030504040204" pitchFamily="34" charset="0"/>
              <a:cs typeface="2  Titr" pitchFamily="2" charset="-78"/>
            </a:endParaRPr>
          </a:p>
        </p:txBody>
      </p:sp>
    </p:spTree>
    <p:extLst>
      <p:ext uri="{BB962C8B-B14F-4D97-AF65-F5344CB8AC3E}">
        <p14:creationId xmlns:p14="http://schemas.microsoft.com/office/powerpoint/2010/main" val="24370642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52960" y="1619562"/>
            <a:ext cx="6486078" cy="4665327"/>
          </a:xfrm>
          <a:prstGeom prst="rect">
            <a:avLst/>
          </a:prstGeom>
          <a:ln>
            <a:noFill/>
          </a:ln>
          <a:effectLst>
            <a:outerShdw blurRad="292100" dist="139700" dir="2700000" algn="tl" rotWithShape="0">
              <a:srgbClr val="333333">
                <a:alpha val="65000"/>
              </a:srgbClr>
            </a:outerShdw>
          </a:effectLst>
        </p:spPr>
      </p:pic>
      <p:sp>
        <p:nvSpPr>
          <p:cNvPr id="4" name="Title 1"/>
          <p:cNvSpPr>
            <a:spLocks noGrp="1"/>
          </p:cNvSpPr>
          <p:nvPr>
            <p:ph type="title"/>
          </p:nvPr>
        </p:nvSpPr>
        <p:spPr>
          <a:xfrm>
            <a:off x="352022" y="274973"/>
            <a:ext cx="11487955" cy="961399"/>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algn="ctr" rtl="1"/>
            <a:r>
              <a:rPr lang="fa-IR" sz="2400" b="1" dirty="0">
                <a:solidFill>
                  <a:prstClr val="black"/>
                </a:solidFill>
                <a:latin typeface="Tahoma" panose="020B0604030504040204" pitchFamily="34" charset="0"/>
                <a:cs typeface="2  Titr" pitchFamily="2" charset="-78"/>
              </a:rPr>
              <a:t>موضوع:</a:t>
            </a:r>
            <a:r>
              <a:rPr lang="fa-IR" sz="2400" dirty="0">
                <a:latin typeface="Tahoma" panose="020B0604030504040204" pitchFamily="34" charset="0"/>
                <a:cs typeface="2  Titr" pitchFamily="2" charset="-78"/>
              </a:rPr>
              <a:t>برگزاری جلسه آموزشی </a:t>
            </a:r>
            <a:r>
              <a:rPr lang="fa-IR" sz="2400" dirty="0">
                <a:solidFill>
                  <a:prstClr val="black"/>
                </a:solidFill>
                <a:latin typeface="Tahoma" panose="020B0604030504040204" pitchFamily="34" charset="0"/>
                <a:cs typeface="2  Titr" pitchFamily="2" charset="-78"/>
              </a:rPr>
              <a:t>در خصوص سرطان های شایع از پیشگیری تا بهبود </a:t>
            </a:r>
            <a:r>
              <a:rPr lang="fa-IR" sz="2400" dirty="0" smtClean="0">
                <a:latin typeface="Tahoma" panose="020B0604030504040204" pitchFamily="34" charset="0"/>
                <a:cs typeface="2  Titr" pitchFamily="2" charset="-78"/>
              </a:rPr>
              <a:t>جهت 14 نفراز </a:t>
            </a:r>
            <a:r>
              <a:rPr lang="fa-IR" sz="2400" dirty="0">
                <a:latin typeface="Tahoma" panose="020B0604030504040204" pitchFamily="34" charset="0"/>
                <a:cs typeface="2  Titr" pitchFamily="2" charset="-78"/>
              </a:rPr>
              <a:t>معلمین شاغل در مدرسه غیر دولتی </a:t>
            </a:r>
            <a:r>
              <a:rPr lang="fa-IR" sz="2400" dirty="0" smtClean="0">
                <a:latin typeface="Tahoma" panose="020B0604030504040204" pitchFamily="34" charset="0"/>
                <a:cs typeface="2  Titr" pitchFamily="2" charset="-78"/>
              </a:rPr>
              <a:t>سفیران دانش</a:t>
            </a:r>
            <a:endParaRPr lang="en-US" sz="2400" dirty="0">
              <a:latin typeface="Tahoma" panose="020B0604030504040204" pitchFamily="34" charset="0"/>
              <a:cs typeface="2  Titr" pitchFamily="2" charset="-78"/>
            </a:endParaRPr>
          </a:p>
        </p:txBody>
      </p:sp>
    </p:spTree>
    <p:extLst>
      <p:ext uri="{BB962C8B-B14F-4D97-AF65-F5344CB8AC3E}">
        <p14:creationId xmlns:p14="http://schemas.microsoft.com/office/powerpoint/2010/main" val="1621721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04222" y="1774110"/>
            <a:ext cx="6452562" cy="4351338"/>
          </a:xfrm>
          <a:prstGeom prst="rect">
            <a:avLst/>
          </a:prstGeom>
          <a:ln>
            <a:noFill/>
          </a:ln>
          <a:effectLst>
            <a:outerShdw blurRad="292100" dist="139700" dir="2700000" algn="tl" rotWithShape="0">
              <a:srgbClr val="333333">
                <a:alpha val="65000"/>
              </a:srgbClr>
            </a:outerShdw>
          </a:effectLst>
        </p:spPr>
      </p:pic>
      <p:sp>
        <p:nvSpPr>
          <p:cNvPr id="4" name="Title 1"/>
          <p:cNvSpPr>
            <a:spLocks noGrp="1"/>
          </p:cNvSpPr>
          <p:nvPr>
            <p:ph type="title"/>
          </p:nvPr>
        </p:nvSpPr>
        <p:spPr>
          <a:xfrm>
            <a:off x="838200" y="197700"/>
            <a:ext cx="10984606" cy="948520"/>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algn="ctr" rtl="1"/>
            <a:r>
              <a:rPr lang="fa-IR" sz="2400" b="1" dirty="0">
                <a:solidFill>
                  <a:prstClr val="black"/>
                </a:solidFill>
                <a:latin typeface="Tahoma" panose="020B0604030504040204" pitchFamily="34" charset="0"/>
                <a:cs typeface="2  Titr" pitchFamily="2" charset="-78"/>
              </a:rPr>
              <a:t>موضوع:</a:t>
            </a:r>
            <a:r>
              <a:rPr lang="fa-IR" sz="2400" dirty="0">
                <a:latin typeface="Tahoma" panose="020B0604030504040204" pitchFamily="34" charset="0"/>
                <a:cs typeface="2  Titr" pitchFamily="2" charset="-78"/>
              </a:rPr>
              <a:t>برگزاری جلسه آموزشی اهمیت تغذیه </a:t>
            </a:r>
            <a:r>
              <a:rPr lang="fa-IR" sz="2400" dirty="0" smtClean="0">
                <a:latin typeface="Tahoma" panose="020B0604030504040204" pitchFamily="34" charset="0"/>
                <a:cs typeface="2  Titr" pitchFamily="2" charset="-78"/>
              </a:rPr>
              <a:t>از </a:t>
            </a:r>
            <a:r>
              <a:rPr lang="fa-IR" sz="2400" dirty="0">
                <a:latin typeface="Tahoma" panose="020B0604030504040204" pitchFamily="34" charset="0"/>
                <a:cs typeface="2  Titr" pitchFamily="2" charset="-78"/>
              </a:rPr>
              <a:t>دیدگاه طب </a:t>
            </a:r>
            <a:r>
              <a:rPr lang="fa-IR" sz="2400" dirty="0" smtClean="0">
                <a:latin typeface="Tahoma" panose="020B0604030504040204" pitchFamily="34" charset="0"/>
                <a:cs typeface="2  Titr" pitchFamily="2" charset="-78"/>
              </a:rPr>
              <a:t>ایرانی</a:t>
            </a:r>
            <a:r>
              <a:rPr lang="fa-IR" sz="2400" dirty="0" smtClean="0"/>
              <a:t> </a:t>
            </a:r>
            <a:r>
              <a:rPr lang="fa-IR" sz="2400" dirty="0" smtClean="0">
                <a:latin typeface="Tahoma" panose="020B0604030504040204" pitchFamily="34" charset="0"/>
                <a:cs typeface="2  Titr" pitchFamily="2" charset="-78"/>
              </a:rPr>
              <a:t>جهت 23 نفراز دانش آموزان پایه هفتم مدرسه غیردولتی امید فردا</a:t>
            </a:r>
            <a:endParaRPr lang="en-US" sz="2400" dirty="0">
              <a:latin typeface="Tahoma" panose="020B0604030504040204" pitchFamily="34" charset="0"/>
              <a:cs typeface="2  Titr" pitchFamily="2" charset="-78"/>
            </a:endParaRPr>
          </a:p>
        </p:txBody>
      </p:sp>
    </p:spTree>
    <p:extLst>
      <p:ext uri="{BB962C8B-B14F-4D97-AF65-F5344CB8AC3E}">
        <p14:creationId xmlns:p14="http://schemas.microsoft.com/office/powerpoint/2010/main" val="1648186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8740" y="128337"/>
            <a:ext cx="10877266" cy="895245"/>
          </a:xfrm>
        </p:spPr>
        <p:style>
          <a:lnRef idx="1">
            <a:schemeClr val="accent1"/>
          </a:lnRef>
          <a:fillRef idx="2">
            <a:schemeClr val="accent1"/>
          </a:fillRef>
          <a:effectRef idx="1">
            <a:schemeClr val="accent1"/>
          </a:effectRef>
          <a:fontRef idx="minor">
            <a:schemeClr val="dk1"/>
          </a:fontRef>
        </p:style>
        <p:txBody>
          <a:bodyPr>
            <a:normAutofit/>
          </a:bodyPr>
          <a:lstStyle/>
          <a:p>
            <a:pPr algn="ctr" rtl="1"/>
            <a:r>
              <a:rPr lang="fa-IR" sz="2400" b="1" dirty="0">
                <a:solidFill>
                  <a:prstClr val="black"/>
                </a:solidFill>
                <a:latin typeface="Tahoma" panose="020B0604030504040204" pitchFamily="34" charset="0"/>
                <a:cs typeface="2  Titr" pitchFamily="2" charset="-78"/>
              </a:rPr>
              <a:t>موضوع:</a:t>
            </a:r>
            <a:r>
              <a:rPr lang="fa-IR" sz="2400" dirty="0">
                <a:solidFill>
                  <a:prstClr val="black"/>
                </a:solidFill>
                <a:latin typeface="Tahoma" panose="020B0604030504040204" pitchFamily="34" charset="0"/>
                <a:cs typeface="2  Titr" pitchFamily="2" charset="-78"/>
              </a:rPr>
              <a:t>برگزاری جلسه آموزشی معایب تک </a:t>
            </a:r>
            <a:r>
              <a:rPr lang="fa-IR" sz="2400" dirty="0" smtClean="0">
                <a:solidFill>
                  <a:prstClr val="black"/>
                </a:solidFill>
                <a:latin typeface="Tahoma" panose="020B0604030504040204" pitchFamily="34" charset="0"/>
                <a:cs typeface="2  Titr" pitchFamily="2" charset="-78"/>
              </a:rPr>
              <a:t>فرزندی،تقویت </a:t>
            </a:r>
            <a:r>
              <a:rPr lang="fa-IR" sz="2400" dirty="0">
                <a:solidFill>
                  <a:prstClr val="black"/>
                </a:solidFill>
                <a:latin typeface="Tahoma" panose="020B0604030504040204" pitchFamily="34" charset="0"/>
                <a:cs typeface="2  Titr" pitchFamily="2" charset="-78"/>
              </a:rPr>
              <a:t>هویت مادری و سقط </a:t>
            </a:r>
            <a:r>
              <a:rPr lang="fa-IR" sz="2400" dirty="0" smtClean="0">
                <a:solidFill>
                  <a:prstClr val="black"/>
                </a:solidFill>
                <a:latin typeface="Tahoma" panose="020B0604030504040204" pitchFamily="34" charset="0"/>
                <a:cs typeface="2  Titr" pitchFamily="2" charset="-78"/>
              </a:rPr>
              <a:t>غیرعمدی </a:t>
            </a:r>
            <a:r>
              <a:rPr lang="fa-IR" sz="2400" dirty="0">
                <a:solidFill>
                  <a:prstClr val="black"/>
                </a:solidFill>
                <a:latin typeface="Tahoma" panose="020B0604030504040204" pitchFamily="34" charset="0"/>
                <a:cs typeface="2  Titr" pitchFamily="2" charset="-78"/>
              </a:rPr>
              <a:t>جهت 15 نفراز معلمین شاغل در مدرسه </a:t>
            </a:r>
            <a:r>
              <a:rPr lang="fa-IR" sz="2400" dirty="0" smtClean="0">
                <a:solidFill>
                  <a:prstClr val="black"/>
                </a:solidFill>
                <a:latin typeface="Tahoma" panose="020B0604030504040204" pitchFamily="34" charset="0"/>
                <a:cs typeface="2  Titr" pitchFamily="2" charset="-78"/>
              </a:rPr>
              <a:t>دولتی زهره بنیانیان</a:t>
            </a:r>
            <a:endParaRPr lang="en-US" sz="2400" dirty="0">
              <a:solidFill>
                <a:prstClr val="black"/>
              </a:solidFill>
              <a:latin typeface="Tahoma" panose="020B0604030504040204" pitchFamily="34" charset="0"/>
              <a:cs typeface="2  Titr" pitchFamily="2" charset="-78"/>
            </a:endParaRPr>
          </a:p>
        </p:txBody>
      </p:sp>
      <p:pic>
        <p:nvPicPr>
          <p:cNvPr id="6"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37981" y="1760561"/>
            <a:ext cx="7929349" cy="42717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996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099" y="167425"/>
            <a:ext cx="9556124" cy="798490"/>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algn="ctr" rtl="1"/>
            <a:r>
              <a:rPr lang="fa-IR" sz="2400" b="1" dirty="0" smtClean="0">
                <a:solidFill>
                  <a:prstClr val="black"/>
                </a:solidFill>
                <a:latin typeface="Tahoma" panose="020B0604030504040204" pitchFamily="34" charset="0"/>
                <a:cs typeface="2  Titr" pitchFamily="2" charset="-78"/>
              </a:rPr>
              <a:t>موضوع</a:t>
            </a:r>
            <a:r>
              <a:rPr lang="fa-IR" sz="2300" dirty="0" smtClean="0">
                <a:solidFill>
                  <a:prstClr val="black"/>
                </a:solidFill>
                <a:latin typeface="Tahoma" panose="020B0604030504040204" pitchFamily="34" charset="0"/>
                <a:cs typeface="2  Titr" pitchFamily="2" charset="-78"/>
              </a:rPr>
              <a:t>:</a:t>
            </a:r>
            <a:r>
              <a:rPr lang="fa-IR" sz="2400" dirty="0" smtClean="0">
                <a:solidFill>
                  <a:prstClr val="black"/>
                </a:solidFill>
                <a:latin typeface="Tahoma" panose="020B0604030504040204" pitchFamily="34" charset="0"/>
                <a:cs typeface="2  Titr" pitchFamily="2" charset="-78"/>
              </a:rPr>
              <a:t>برگزاری </a:t>
            </a:r>
            <a:r>
              <a:rPr lang="fa-IR" sz="2400" dirty="0">
                <a:solidFill>
                  <a:prstClr val="black"/>
                </a:solidFill>
                <a:latin typeface="Tahoma" panose="020B0604030504040204" pitchFamily="34" charset="0"/>
                <a:cs typeface="2  Titr" pitchFamily="2" charset="-78"/>
              </a:rPr>
              <a:t>جلسه آموزشی معایب تک فرزندی و سرطان های شایع در </a:t>
            </a:r>
            <a:r>
              <a:rPr lang="fa-IR" sz="2400" dirty="0" smtClean="0">
                <a:solidFill>
                  <a:prstClr val="black"/>
                </a:solidFill>
                <a:latin typeface="Tahoma" panose="020B0604030504040204" pitchFamily="34" charset="0"/>
                <a:cs typeface="2  Titr" pitchFamily="2" charset="-78"/>
              </a:rPr>
              <a:t>زنان </a:t>
            </a:r>
            <a:br>
              <a:rPr lang="fa-IR" sz="2400" dirty="0" smtClean="0">
                <a:solidFill>
                  <a:prstClr val="black"/>
                </a:solidFill>
                <a:latin typeface="Tahoma" panose="020B0604030504040204" pitchFamily="34" charset="0"/>
                <a:cs typeface="2  Titr" pitchFamily="2" charset="-78"/>
              </a:rPr>
            </a:br>
            <a:r>
              <a:rPr lang="fa-IR" sz="2400" dirty="0" smtClean="0">
                <a:solidFill>
                  <a:prstClr val="black"/>
                </a:solidFill>
                <a:latin typeface="Tahoma" panose="020B0604030504040204" pitchFamily="34" charset="0"/>
                <a:cs typeface="2  Titr" pitchFamily="2" charset="-78"/>
              </a:rPr>
              <a:t>(40 نفر ازاولیا </a:t>
            </a:r>
            <a:r>
              <a:rPr lang="fa-IR" sz="2400" dirty="0">
                <a:solidFill>
                  <a:prstClr val="black"/>
                </a:solidFill>
                <a:latin typeface="Tahoma" panose="020B0604030504040204" pitchFamily="34" charset="0"/>
                <a:cs typeface="2  Titr" pitchFamily="2" charset="-78"/>
              </a:rPr>
              <a:t>دانش آموزان مدرسه سمیه پایه هفتم)</a:t>
            </a:r>
            <a:endParaRPr lang="en-US" sz="2400" dirty="0">
              <a:solidFill>
                <a:prstClr val="black"/>
              </a:solidFill>
              <a:latin typeface="Tahoma" panose="020B0604030504040204" pitchFamily="34" charset="0"/>
              <a:cs typeface="2  Titr" pitchFamily="2" charset="-78"/>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94541" y="1825625"/>
            <a:ext cx="5802917" cy="43513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88023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25" y="154546"/>
            <a:ext cx="11921544" cy="1854558"/>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0000"/>
          </a:bodyPr>
          <a:lstStyle/>
          <a:p>
            <a:pPr algn="ctr" rtl="1"/>
            <a:r>
              <a:rPr lang="fa-IR" sz="2700" b="1" dirty="0">
                <a:solidFill>
                  <a:prstClr val="black"/>
                </a:solidFill>
                <a:latin typeface="Tahoma" panose="020B0604030504040204" pitchFamily="34" charset="0"/>
                <a:cs typeface="2  Titr" pitchFamily="2" charset="-78"/>
              </a:rPr>
              <a:t>موضوع:</a:t>
            </a:r>
            <a:r>
              <a:rPr lang="fa-IR" sz="2700" dirty="0">
                <a:solidFill>
                  <a:prstClr val="black"/>
                </a:solidFill>
                <a:latin typeface="Tahoma" panose="020B0604030504040204" pitchFamily="34" charset="0"/>
                <a:cs typeface="2  Titr" pitchFamily="2" charset="-78"/>
              </a:rPr>
              <a:t>برگزاری جلسات آموزشی خصوص سرطان های شایع از پیشگیری تا بهبود،باور های غلط تغذیه ای،ورزش در دیابت،اهمیت ورزش کردن در سلامت قلب، اهمیت ورزش کردن در سلامت قلب،ارگونومی کار با تلفن همراه، پیشگیری از افسردگی و سلامت روان ،معایب تک فرزندی،تقویت هویت مادری و سقط غیر عمدی، خودمراقبتی و افزایش سواد سلامت، اهمیت تغذیه و ناباروری از دیدگاه طب ایرانی، سلامت بانوان و نقش زنان در سلامت خانواده(مراکز بهداشتی)</a:t>
            </a:r>
            <a:endParaRPr lang="en-US" sz="2700" dirty="0">
              <a:solidFill>
                <a:prstClr val="black"/>
              </a:solidFill>
              <a:latin typeface="Tahoma" panose="020B0604030504040204" pitchFamily="34" charset="0"/>
              <a:cs typeface="2  Titr" pitchFamily="2" charset="-78"/>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20470" r="13275"/>
          <a:stretch/>
        </p:blipFill>
        <p:spPr>
          <a:xfrm>
            <a:off x="167425" y="2112134"/>
            <a:ext cx="3219719" cy="2369714"/>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6949"/>
          <a:stretch/>
        </p:blipFill>
        <p:spPr>
          <a:xfrm>
            <a:off x="3481589" y="2086377"/>
            <a:ext cx="3241184" cy="2395471"/>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6730" r="14225"/>
          <a:stretch/>
        </p:blipFill>
        <p:spPr>
          <a:xfrm>
            <a:off x="6817219" y="2112134"/>
            <a:ext cx="2622995" cy="2369714"/>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4225" t="25540" r="5987"/>
          <a:stretch/>
        </p:blipFill>
        <p:spPr>
          <a:xfrm>
            <a:off x="9534660" y="2112135"/>
            <a:ext cx="2554309" cy="2369714"/>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t="24509"/>
          <a:stretch/>
        </p:blipFill>
        <p:spPr>
          <a:xfrm>
            <a:off x="167425" y="4559121"/>
            <a:ext cx="3219719" cy="2163651"/>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t="29672"/>
          <a:stretch/>
        </p:blipFill>
        <p:spPr>
          <a:xfrm>
            <a:off x="3481590" y="4597757"/>
            <a:ext cx="3241184" cy="2125016"/>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rotWithShape="1">
          <a:blip r:embed="rId8" cstate="print">
            <a:extLst>
              <a:ext uri="{28A0092B-C50C-407E-A947-70E740481C1C}">
                <a14:useLocalDpi xmlns:a14="http://schemas.microsoft.com/office/drawing/2010/main" val="0"/>
              </a:ext>
            </a:extLst>
          </a:blip>
          <a:srcRect t="26667" r="1324"/>
          <a:stretch/>
        </p:blipFill>
        <p:spPr>
          <a:xfrm>
            <a:off x="6817219" y="4559121"/>
            <a:ext cx="2622995" cy="2163651"/>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34659" y="4597757"/>
            <a:ext cx="2554310" cy="21250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47442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0199" b="7879"/>
          <a:stretch/>
        </p:blipFill>
        <p:spPr>
          <a:xfrm>
            <a:off x="620091" y="1616300"/>
            <a:ext cx="5564073" cy="4262908"/>
          </a:xfrm>
          <a:prstGeom prst="rect">
            <a:avLst/>
          </a:prstGeom>
          <a:ln>
            <a:noFill/>
          </a:ln>
          <a:effectLst>
            <a:outerShdw blurRad="292100" dist="139700" dir="2700000" algn="tl" rotWithShape="0">
              <a:srgbClr val="333333">
                <a:alpha val="65000"/>
              </a:srgbClr>
            </a:outerShdw>
          </a:effectLst>
        </p:spPr>
      </p:pic>
      <p:sp>
        <p:nvSpPr>
          <p:cNvPr id="4" name="Title 1"/>
          <p:cNvSpPr>
            <a:spLocks noGrp="1"/>
          </p:cNvSpPr>
          <p:nvPr>
            <p:ph type="title"/>
          </p:nvPr>
        </p:nvSpPr>
        <p:spPr>
          <a:xfrm>
            <a:off x="419100" y="300731"/>
            <a:ext cx="11353800" cy="729579"/>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0000"/>
          </a:bodyPr>
          <a:lstStyle/>
          <a:p>
            <a:pPr algn="ctr" rtl="1"/>
            <a:r>
              <a:rPr lang="fa-IR" sz="2700" b="1" dirty="0">
                <a:solidFill>
                  <a:prstClr val="black"/>
                </a:solidFill>
                <a:latin typeface="Tahoma" panose="020B0604030504040204" pitchFamily="34" charset="0"/>
                <a:cs typeface="2  Titr" pitchFamily="2" charset="-78"/>
              </a:rPr>
              <a:t>موضوع:</a:t>
            </a:r>
            <a:r>
              <a:rPr lang="fa-IR" sz="2700" dirty="0">
                <a:latin typeface="Tahoma" panose="020B0604030504040204" pitchFamily="34" charset="0"/>
                <a:cs typeface="2  Titr" pitchFamily="2" charset="-78"/>
              </a:rPr>
              <a:t>برگزاری جلسه </a:t>
            </a:r>
            <a:r>
              <a:rPr lang="fa-IR" sz="2700" dirty="0" smtClean="0">
                <a:latin typeface="Tahoma" panose="020B0604030504040204" pitchFamily="34" charset="0"/>
                <a:cs typeface="2  Titr" pitchFamily="2" charset="-78"/>
              </a:rPr>
              <a:t>آموزشی سرطان های شایع زنان و خودآزمایی برست در مسجد روستای خرم پشته (50نفر)</a:t>
            </a:r>
            <a:endParaRPr lang="en-US" sz="2700" dirty="0">
              <a:latin typeface="Tahoma" panose="020B0604030504040204" pitchFamily="34" charset="0"/>
              <a:cs typeface="2  Titr" pitchFamily="2" charset="-78"/>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22160"/>
          <a:stretch/>
        </p:blipFill>
        <p:spPr>
          <a:xfrm>
            <a:off x="6349285" y="1616300"/>
            <a:ext cx="5423615" cy="42178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38107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5206" r="10309"/>
          <a:stretch/>
        </p:blipFill>
        <p:spPr>
          <a:xfrm>
            <a:off x="231820" y="1661375"/>
            <a:ext cx="5756856" cy="4623515"/>
          </a:xfrm>
          <a:prstGeom prst="rect">
            <a:avLst/>
          </a:prstGeom>
          <a:ln>
            <a:noFill/>
          </a:ln>
          <a:effectLst>
            <a:outerShdw blurRad="292100" dist="139700" dir="2700000" algn="tl" rotWithShape="0">
              <a:srgbClr val="333333">
                <a:alpha val="65000"/>
              </a:srgbClr>
            </a:outerShdw>
          </a:effectLst>
        </p:spPr>
      </p:pic>
      <p:sp>
        <p:nvSpPr>
          <p:cNvPr id="4" name="Title 1"/>
          <p:cNvSpPr>
            <a:spLocks noGrp="1"/>
          </p:cNvSpPr>
          <p:nvPr>
            <p:ph type="title"/>
          </p:nvPr>
        </p:nvSpPr>
        <p:spPr>
          <a:xfrm>
            <a:off x="631065" y="365126"/>
            <a:ext cx="10722735" cy="793974"/>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algn="ctr" rtl="1"/>
            <a:r>
              <a:rPr lang="fa-IR" sz="2400" b="1" dirty="0" smtClean="0">
                <a:solidFill>
                  <a:prstClr val="black"/>
                </a:solidFill>
                <a:latin typeface="Tahoma" panose="020B0604030504040204" pitchFamily="34" charset="0"/>
                <a:cs typeface="2  Titr" pitchFamily="2" charset="-78"/>
              </a:rPr>
              <a:t>موضوع:</a:t>
            </a:r>
            <a:r>
              <a:rPr lang="fa-IR" sz="2400" dirty="0" smtClean="0">
                <a:latin typeface="Tahoma" panose="020B0604030504040204" pitchFamily="34" charset="0"/>
                <a:cs typeface="2  Titr" pitchFamily="2" charset="-78"/>
              </a:rPr>
              <a:t>برگزاری </a:t>
            </a:r>
            <a:r>
              <a:rPr lang="fa-IR" sz="2400" dirty="0">
                <a:latin typeface="Tahoma" panose="020B0604030504040204" pitchFamily="34" charset="0"/>
                <a:cs typeface="2  Titr" pitchFamily="2" charset="-78"/>
              </a:rPr>
              <a:t>جلسه آموزشی افسردگی و سلامت </a:t>
            </a:r>
            <a:r>
              <a:rPr lang="fa-IR" sz="2400" dirty="0" smtClean="0">
                <a:latin typeface="Tahoma" panose="020B0604030504040204" pitchFamily="34" charset="0"/>
                <a:cs typeface="2  Titr" pitchFamily="2" charset="-78"/>
              </a:rPr>
              <a:t>روان </a:t>
            </a:r>
            <a:r>
              <a:rPr lang="fa-IR" sz="2400" dirty="0">
                <a:latin typeface="Tahoma" panose="020B0604030504040204" pitchFamily="34" charset="0"/>
                <a:cs typeface="2  Titr" pitchFamily="2" charset="-78"/>
              </a:rPr>
              <a:t>در بسیج خواهران شهر خاکعلی </a:t>
            </a:r>
            <a:r>
              <a:rPr lang="fa-IR" sz="2400" dirty="0" smtClean="0">
                <a:latin typeface="Tahoma" panose="020B0604030504040204" pitchFamily="34" charset="0"/>
                <a:cs typeface="2  Titr" pitchFamily="2" charset="-78"/>
              </a:rPr>
              <a:t>(50نفر)</a:t>
            </a:r>
            <a:endParaRPr lang="en-US" sz="2400" dirty="0">
              <a:latin typeface="Tahoma" panose="020B0604030504040204" pitchFamily="34" charset="0"/>
              <a:cs typeface="2  Titr" pitchFamily="2" charset="-78"/>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9284" y="1661374"/>
            <a:ext cx="5271752" cy="46235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58062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9980" y="187670"/>
            <a:ext cx="10092039" cy="935554"/>
          </a:xfrm>
        </p:spPr>
        <p:style>
          <a:lnRef idx="1">
            <a:schemeClr val="accent1"/>
          </a:lnRef>
          <a:fillRef idx="2">
            <a:schemeClr val="accent1"/>
          </a:fillRef>
          <a:effectRef idx="1">
            <a:schemeClr val="accent1"/>
          </a:effectRef>
          <a:fontRef idx="minor">
            <a:schemeClr val="dk1"/>
          </a:fontRef>
        </p:style>
        <p:txBody>
          <a:bodyPr>
            <a:normAutofit/>
          </a:bodyPr>
          <a:lstStyle/>
          <a:p>
            <a:pPr algn="ctr" rtl="1"/>
            <a:r>
              <a:rPr lang="fa-IR" sz="2400" b="1" dirty="0">
                <a:ln w="500">
                  <a:solidFill>
                    <a:srgbClr val="B13F9A">
                      <a:shade val="20000"/>
                      <a:satMod val="120000"/>
                    </a:srgbClr>
                  </a:solidFill>
                </a:ln>
                <a:solidFill>
                  <a:prstClr val="black"/>
                </a:solidFill>
                <a:ea typeface="+mn-ea"/>
                <a:cs typeface="2  Titr" pitchFamily="2" charset="-78"/>
              </a:rPr>
              <a:t>موضوع: </a:t>
            </a:r>
            <a:r>
              <a:rPr lang="fa-IR" sz="2400" dirty="0" smtClean="0">
                <a:ln w="500">
                  <a:solidFill>
                    <a:srgbClr val="B13F9A">
                      <a:shade val="20000"/>
                      <a:satMod val="120000"/>
                    </a:srgbClr>
                  </a:solidFill>
                </a:ln>
                <a:solidFill>
                  <a:prstClr val="black"/>
                </a:solidFill>
                <a:latin typeface="Tahoma" panose="020B0604030504040204" pitchFamily="34" charset="0"/>
                <a:cs typeface="2  Titr" pitchFamily="2" charset="-78"/>
              </a:rPr>
              <a:t>برپایی ایستگاه سلامت و توزیع پمفلت در همایش مادر و کودک فرهنگسرای باران</a:t>
            </a:r>
            <a:endParaRPr lang="en-US" sz="2400"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22911"/>
          <a:stretch/>
        </p:blipFill>
        <p:spPr>
          <a:xfrm>
            <a:off x="167427" y="1493949"/>
            <a:ext cx="5885644" cy="3651160"/>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4813" t="9154" r="4963"/>
          <a:stretch/>
        </p:blipFill>
        <p:spPr>
          <a:xfrm>
            <a:off x="6359856" y="3166280"/>
            <a:ext cx="5633371" cy="34665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517216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263" y="242554"/>
            <a:ext cx="10389937" cy="1143000"/>
          </a:xfrm>
        </p:spPr>
        <p:style>
          <a:lnRef idx="1">
            <a:schemeClr val="accent1"/>
          </a:lnRef>
          <a:fillRef idx="2">
            <a:schemeClr val="accent1"/>
          </a:fillRef>
          <a:effectRef idx="1">
            <a:schemeClr val="accent1"/>
          </a:effectRef>
          <a:fontRef idx="minor">
            <a:schemeClr val="dk1"/>
          </a:fontRef>
        </p:style>
        <p:txBody>
          <a:bodyPr>
            <a:normAutofit/>
          </a:bodyPr>
          <a:lstStyle/>
          <a:p>
            <a:pPr algn="ctr" rtl="1"/>
            <a:r>
              <a:rPr lang="fa-IR" sz="2400" b="1" dirty="0" smtClean="0">
                <a:cs typeface="2  Titr" pitchFamily="2" charset="-78"/>
              </a:rPr>
              <a:t>موضوع:</a:t>
            </a:r>
            <a:r>
              <a:rPr lang="fa-IR" sz="2400" dirty="0" smtClean="0">
                <a:cs typeface="2  Titr" pitchFamily="2" charset="-78"/>
              </a:rPr>
              <a:t>برگزاری جلسه آموزشی زنان و بیماری های روان شناختی و سرطان های شایع در زنان (ویژه زنان سرپرست کمیه امداد)</a:t>
            </a:r>
            <a:endParaRPr lang="en-US" sz="2400" dirty="0">
              <a:cs typeface="2  Titr" pitchFamily="2" charset="-78"/>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7161" y="1487604"/>
            <a:ext cx="3956318" cy="2770497"/>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9304" b="18806"/>
          <a:stretch/>
        </p:blipFill>
        <p:spPr>
          <a:xfrm>
            <a:off x="4162567" y="2872852"/>
            <a:ext cx="3393837" cy="3330055"/>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5492" y="3343702"/>
            <a:ext cx="4430561" cy="33229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81469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796" y="177420"/>
            <a:ext cx="10836324" cy="750627"/>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0000"/>
          </a:bodyPr>
          <a:lstStyle/>
          <a:p>
            <a:pPr algn="ctr" rtl="1"/>
            <a:r>
              <a:rPr lang="fa-IR" sz="2700" b="1" dirty="0">
                <a:solidFill>
                  <a:prstClr val="black"/>
                </a:solidFill>
                <a:latin typeface="Tahoma" panose="020B0604030504040204" pitchFamily="34" charset="0"/>
                <a:cs typeface="2  Titr" pitchFamily="2" charset="-78"/>
              </a:rPr>
              <a:t>موضوع:</a:t>
            </a:r>
            <a:r>
              <a:rPr lang="fa-IR" sz="2700" dirty="0">
                <a:solidFill>
                  <a:prstClr val="black"/>
                </a:solidFill>
                <a:latin typeface="Tahoma" panose="020B0604030504040204" pitchFamily="34" charset="0"/>
                <a:cs typeface="2  Titr" pitchFamily="2" charset="-78"/>
              </a:rPr>
              <a:t>برگزاری جلسه آموزشی تغذیه سالم ار دیدگاه طب ایرانی وسرطان های شایع در زنان و  همچنین انجام معاینات بانوان شرکت گوهر قطعه(30نفر)</a:t>
            </a:r>
            <a:endParaRPr lang="en-US" sz="2700" dirty="0">
              <a:solidFill>
                <a:prstClr val="black"/>
              </a:solidFill>
              <a:latin typeface="Tahoma" panose="020B0604030504040204" pitchFamily="34" charset="0"/>
              <a:cs typeface="2  Titr" pitchFamily="2" charset="-78"/>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659" y="1090471"/>
            <a:ext cx="5691117" cy="3931906"/>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3505" y="2784145"/>
            <a:ext cx="5422710" cy="36807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712280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9624" y="1184180"/>
            <a:ext cx="4059421" cy="3114865"/>
          </a:xfrm>
          <a:prstGeom prst="rect">
            <a:avLst/>
          </a:prstGeom>
          <a:ln>
            <a:noFill/>
          </a:ln>
          <a:effectLst>
            <a:outerShdw blurRad="292100" dist="139700" dir="2700000" algn="tl" rotWithShape="0">
              <a:srgbClr val="333333">
                <a:alpha val="65000"/>
              </a:srgbClr>
            </a:outerShdw>
          </a:effectLst>
        </p:spPr>
      </p:pic>
      <p:sp>
        <p:nvSpPr>
          <p:cNvPr id="5" name="Title 1"/>
          <p:cNvSpPr>
            <a:spLocks noGrp="1"/>
          </p:cNvSpPr>
          <p:nvPr>
            <p:ph type="title"/>
          </p:nvPr>
        </p:nvSpPr>
        <p:spPr>
          <a:xfrm>
            <a:off x="636895" y="146762"/>
            <a:ext cx="10918209" cy="753990"/>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0000"/>
          </a:bodyPr>
          <a:lstStyle/>
          <a:p>
            <a:pPr algn="ctr" rtl="1"/>
            <a:r>
              <a:rPr lang="fa-IR" sz="2700" b="1" dirty="0">
                <a:solidFill>
                  <a:prstClr val="black"/>
                </a:solidFill>
                <a:latin typeface="Tahoma" panose="020B0604030504040204" pitchFamily="34" charset="0"/>
                <a:cs typeface="2  Titr" pitchFamily="2" charset="-78"/>
              </a:rPr>
              <a:t>موضوع:</a:t>
            </a:r>
            <a:r>
              <a:rPr lang="fa-IR" sz="2700" dirty="0">
                <a:solidFill>
                  <a:prstClr val="black"/>
                </a:solidFill>
                <a:latin typeface="Tahoma" panose="020B0604030504040204" pitchFamily="34" charset="0"/>
                <a:cs typeface="2  Titr" pitchFamily="2" charset="-78"/>
              </a:rPr>
              <a:t>برگزاری جلسه </a:t>
            </a:r>
            <a:r>
              <a:rPr lang="fa-IR" sz="2700" dirty="0" smtClean="0">
                <a:solidFill>
                  <a:prstClr val="black"/>
                </a:solidFill>
                <a:latin typeface="Tahoma" panose="020B0604030504040204" pitchFamily="34" charset="0"/>
                <a:cs typeface="2  Titr" pitchFamily="2" charset="-78"/>
              </a:rPr>
              <a:t>آموزشی اهمیت </a:t>
            </a:r>
            <a:r>
              <a:rPr lang="fa-IR" sz="2700" dirty="0">
                <a:solidFill>
                  <a:prstClr val="black"/>
                </a:solidFill>
                <a:latin typeface="Tahoma" panose="020B0604030504040204" pitchFamily="34" charset="0"/>
                <a:cs typeface="2  Titr" pitchFamily="2" charset="-78"/>
              </a:rPr>
              <a:t>ورزش کردن در سلامت </a:t>
            </a:r>
            <a:r>
              <a:rPr lang="fa-IR" sz="2700" dirty="0" smtClean="0">
                <a:solidFill>
                  <a:prstClr val="black"/>
                </a:solidFill>
                <a:latin typeface="Tahoma" panose="020B0604030504040204" pitchFamily="34" charset="0"/>
                <a:cs typeface="2  Titr" pitchFamily="2" charset="-78"/>
              </a:rPr>
              <a:t>قلب، پیشگیری از پوکی استخوان وسرطان </a:t>
            </a:r>
            <a:r>
              <a:rPr lang="fa-IR" sz="2700" dirty="0">
                <a:solidFill>
                  <a:prstClr val="black"/>
                </a:solidFill>
                <a:latin typeface="Tahoma" panose="020B0604030504040204" pitchFamily="34" charset="0"/>
                <a:cs typeface="2  Titr" pitchFamily="2" charset="-78"/>
              </a:rPr>
              <a:t>های شایع در زنان و  همچنین انجام معاینات بانوان شرکت </a:t>
            </a:r>
            <a:r>
              <a:rPr lang="fa-IR" sz="2700" dirty="0" smtClean="0">
                <a:solidFill>
                  <a:prstClr val="black"/>
                </a:solidFill>
                <a:latin typeface="Tahoma" panose="020B0604030504040204" pitchFamily="34" charset="0"/>
                <a:cs typeface="2  Titr" pitchFamily="2" charset="-78"/>
              </a:rPr>
              <a:t>نوآوران صنعت(35نفر</a:t>
            </a:r>
            <a:r>
              <a:rPr lang="fa-IR" sz="2700" dirty="0">
                <a:solidFill>
                  <a:prstClr val="black"/>
                </a:solidFill>
                <a:latin typeface="Tahoma" panose="020B0604030504040204" pitchFamily="34" charset="0"/>
                <a:cs typeface="2  Titr" pitchFamily="2" charset="-78"/>
              </a:rPr>
              <a:t>)</a:t>
            </a:r>
            <a:endParaRPr lang="en-US" sz="2700" dirty="0">
              <a:solidFill>
                <a:prstClr val="black"/>
              </a:solidFill>
              <a:latin typeface="Tahoma" panose="020B0604030504040204" pitchFamily="34" charset="0"/>
              <a:cs typeface="2  Titr" pitchFamily="2" charset="-78"/>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24079" b="13831"/>
          <a:stretch/>
        </p:blipFill>
        <p:spPr>
          <a:xfrm>
            <a:off x="4534184" y="2279178"/>
            <a:ext cx="3422461" cy="3043450"/>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23283" b="7463"/>
          <a:stretch/>
        </p:blipFill>
        <p:spPr>
          <a:xfrm>
            <a:off x="8191784" y="3343702"/>
            <a:ext cx="3621142" cy="33437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64858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74460" y="1825625"/>
            <a:ext cx="7410734" cy="4520584"/>
          </a:xfrm>
          <a:prstGeom prst="rect">
            <a:avLst/>
          </a:prstGeom>
          <a:ln>
            <a:noFill/>
          </a:ln>
          <a:effectLst>
            <a:outerShdw blurRad="292100" dist="139700" dir="2700000" algn="tl" rotWithShape="0">
              <a:srgbClr val="333333">
                <a:alpha val="65000"/>
              </a:srgbClr>
            </a:outerShdw>
          </a:effectLst>
        </p:spPr>
      </p:pic>
      <p:sp>
        <p:nvSpPr>
          <p:cNvPr id="4"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algn="ctr" rtl="1"/>
            <a:r>
              <a:rPr lang="fa-IR" sz="2400" b="1" dirty="0">
                <a:solidFill>
                  <a:prstClr val="black"/>
                </a:solidFill>
                <a:latin typeface="Tahoma" panose="020B0604030504040204" pitchFamily="34" charset="0"/>
                <a:cs typeface="2  Titr" pitchFamily="2" charset="-78"/>
              </a:rPr>
              <a:t>موضوع:</a:t>
            </a:r>
            <a:r>
              <a:rPr lang="fa-IR" sz="2400" dirty="0">
                <a:solidFill>
                  <a:prstClr val="black"/>
                </a:solidFill>
                <a:latin typeface="Tahoma" panose="020B0604030504040204" pitchFamily="34" charset="0"/>
                <a:cs typeface="2  Titr" pitchFamily="2" charset="-78"/>
              </a:rPr>
              <a:t>برگزاری جلسه </a:t>
            </a:r>
            <a:r>
              <a:rPr lang="fa-IR" sz="2400" dirty="0" smtClean="0">
                <a:solidFill>
                  <a:prstClr val="black"/>
                </a:solidFill>
                <a:latin typeface="Tahoma" panose="020B0604030504040204" pitchFamily="34" charset="0"/>
                <a:cs typeface="2  Titr" pitchFamily="2" charset="-78"/>
              </a:rPr>
              <a:t>آموزشی اهمیت </a:t>
            </a:r>
            <a:r>
              <a:rPr lang="fa-IR" sz="2400" dirty="0">
                <a:solidFill>
                  <a:prstClr val="black"/>
                </a:solidFill>
                <a:latin typeface="Tahoma" panose="020B0604030504040204" pitchFamily="34" charset="0"/>
                <a:cs typeface="2  Titr" pitchFamily="2" charset="-78"/>
              </a:rPr>
              <a:t>ورزش کردن </a:t>
            </a:r>
            <a:r>
              <a:rPr lang="fa-IR" sz="2400" dirty="0" smtClean="0">
                <a:solidFill>
                  <a:prstClr val="black"/>
                </a:solidFill>
                <a:latin typeface="Tahoma" panose="020B0604030504040204" pitchFamily="34" charset="0"/>
                <a:cs typeface="2  Titr" pitchFamily="2" charset="-78"/>
              </a:rPr>
              <a:t>از دیدگاه طب ایرانی، پیشگیری از پوکی استخوان وسرطان </a:t>
            </a:r>
            <a:r>
              <a:rPr lang="fa-IR" sz="2400" dirty="0">
                <a:solidFill>
                  <a:prstClr val="black"/>
                </a:solidFill>
                <a:latin typeface="Tahoma" panose="020B0604030504040204" pitchFamily="34" charset="0"/>
                <a:cs typeface="2  Titr" pitchFamily="2" charset="-78"/>
              </a:rPr>
              <a:t>های شایع در زنان و  همچنین انجام معاینات بانوان شرکت </a:t>
            </a:r>
            <a:r>
              <a:rPr lang="fa-IR" sz="2400" dirty="0" smtClean="0">
                <a:solidFill>
                  <a:prstClr val="black"/>
                </a:solidFill>
                <a:latin typeface="Tahoma" panose="020B0604030504040204" pitchFamily="34" charset="0"/>
                <a:cs typeface="2  Titr" pitchFamily="2" charset="-78"/>
              </a:rPr>
              <a:t>صانع طب(32نفر</a:t>
            </a:r>
            <a:r>
              <a:rPr lang="fa-IR" sz="2400" dirty="0">
                <a:solidFill>
                  <a:prstClr val="black"/>
                </a:solidFill>
                <a:latin typeface="Tahoma" panose="020B0604030504040204" pitchFamily="34" charset="0"/>
                <a:cs typeface="2  Titr" pitchFamily="2" charset="-78"/>
              </a:rPr>
              <a:t>)</a:t>
            </a:r>
            <a:endParaRPr lang="en-US" sz="2400" dirty="0">
              <a:solidFill>
                <a:prstClr val="black"/>
              </a:solidFill>
              <a:latin typeface="Tahoma" panose="020B0604030504040204" pitchFamily="34" charset="0"/>
              <a:cs typeface="2  Titr" pitchFamily="2" charset="-78"/>
            </a:endParaRPr>
          </a:p>
        </p:txBody>
      </p:sp>
    </p:spTree>
    <p:extLst>
      <p:ext uri="{BB962C8B-B14F-4D97-AF65-F5344CB8AC3E}">
        <p14:creationId xmlns:p14="http://schemas.microsoft.com/office/powerpoint/2010/main" val="516472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03473" y="1825625"/>
            <a:ext cx="6481722" cy="4351338"/>
          </a:xfrm>
          <a:prstGeom prst="rect">
            <a:avLst/>
          </a:prstGeom>
          <a:ln>
            <a:noFill/>
          </a:ln>
          <a:effectLst>
            <a:outerShdw blurRad="292100" dist="139700" dir="2700000" algn="tl" rotWithShape="0">
              <a:srgbClr val="333333">
                <a:alpha val="65000"/>
              </a:srgbClr>
            </a:outerShdw>
          </a:effectLst>
        </p:spPr>
      </p:pic>
      <p:sp>
        <p:nvSpPr>
          <p:cNvPr id="4"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algn="ctr" rtl="1"/>
            <a:r>
              <a:rPr lang="fa-IR" sz="2400" b="1" dirty="0">
                <a:solidFill>
                  <a:prstClr val="black"/>
                </a:solidFill>
                <a:latin typeface="Tahoma" panose="020B0604030504040204" pitchFamily="34" charset="0"/>
                <a:cs typeface="2  Titr" pitchFamily="2" charset="-78"/>
              </a:rPr>
              <a:t>موضوع:</a:t>
            </a:r>
            <a:r>
              <a:rPr lang="fa-IR" sz="2400" dirty="0">
                <a:solidFill>
                  <a:prstClr val="black"/>
                </a:solidFill>
                <a:latin typeface="Tahoma" panose="020B0604030504040204" pitchFamily="34" charset="0"/>
                <a:cs typeface="2  Titr" pitchFamily="2" charset="-78"/>
              </a:rPr>
              <a:t>برگزاری جلسه </a:t>
            </a:r>
            <a:r>
              <a:rPr lang="fa-IR" sz="2400" dirty="0" smtClean="0">
                <a:solidFill>
                  <a:prstClr val="black"/>
                </a:solidFill>
                <a:latin typeface="Tahoma" panose="020B0604030504040204" pitchFamily="34" charset="0"/>
                <a:cs typeface="2  Titr" pitchFamily="2" charset="-78"/>
              </a:rPr>
              <a:t>آموزشی پیشگیری از پوکی استخوان وسرطان </a:t>
            </a:r>
            <a:r>
              <a:rPr lang="fa-IR" sz="2400" dirty="0">
                <a:solidFill>
                  <a:prstClr val="black"/>
                </a:solidFill>
                <a:latin typeface="Tahoma" panose="020B0604030504040204" pitchFamily="34" charset="0"/>
                <a:cs typeface="2  Titr" pitchFamily="2" charset="-78"/>
              </a:rPr>
              <a:t>های شایع در زنان و  همچنین انجام معاینات بانوان شرکت </a:t>
            </a:r>
            <a:r>
              <a:rPr lang="fa-IR" sz="2400" dirty="0" smtClean="0">
                <a:solidFill>
                  <a:prstClr val="black"/>
                </a:solidFill>
                <a:latin typeface="Tahoma" panose="020B0604030504040204" pitchFamily="34" charset="0"/>
                <a:cs typeface="2  Titr" pitchFamily="2" charset="-78"/>
              </a:rPr>
              <a:t>پویش پارت(30نفر</a:t>
            </a:r>
            <a:r>
              <a:rPr lang="fa-IR" sz="2400" dirty="0">
                <a:solidFill>
                  <a:prstClr val="black"/>
                </a:solidFill>
                <a:latin typeface="Tahoma" panose="020B0604030504040204" pitchFamily="34" charset="0"/>
                <a:cs typeface="2  Titr" pitchFamily="2" charset="-78"/>
              </a:rPr>
              <a:t>)</a:t>
            </a:r>
            <a:endParaRPr lang="en-US" sz="2400" dirty="0">
              <a:solidFill>
                <a:prstClr val="black"/>
              </a:solidFill>
              <a:latin typeface="Tahoma" panose="020B0604030504040204" pitchFamily="34" charset="0"/>
              <a:cs typeface="2  Titr" pitchFamily="2" charset="-78"/>
            </a:endParaRPr>
          </a:p>
        </p:txBody>
      </p:sp>
    </p:spTree>
    <p:extLst>
      <p:ext uri="{BB962C8B-B14F-4D97-AF65-F5344CB8AC3E}">
        <p14:creationId xmlns:p14="http://schemas.microsoft.com/office/powerpoint/2010/main" val="27383431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3944" y="1296536"/>
            <a:ext cx="4174784" cy="5336275"/>
          </a:xfrm>
          <a:prstGeom prst="rect">
            <a:avLst/>
          </a:prstGeom>
          <a:ln>
            <a:noFill/>
          </a:ln>
          <a:effectLst>
            <a:outerShdw blurRad="292100" dist="139700" dir="2700000" algn="tl" rotWithShape="0">
              <a:srgbClr val="333333">
                <a:alpha val="65000"/>
              </a:srgbClr>
            </a:outerShdw>
          </a:effectLst>
        </p:spPr>
      </p:pic>
      <p:sp>
        <p:nvSpPr>
          <p:cNvPr id="4" name="Title 1"/>
          <p:cNvSpPr>
            <a:spLocks noGrp="1"/>
          </p:cNvSpPr>
          <p:nvPr>
            <p:ph type="title"/>
          </p:nvPr>
        </p:nvSpPr>
        <p:spPr>
          <a:xfrm>
            <a:off x="300251" y="365125"/>
            <a:ext cx="11053549" cy="767639"/>
          </a:xfr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algn="ctr" rtl="1"/>
            <a:r>
              <a:rPr lang="fa-IR" sz="2400" b="1" dirty="0">
                <a:solidFill>
                  <a:prstClr val="black"/>
                </a:solidFill>
                <a:latin typeface="Tahoma" panose="020B0604030504040204" pitchFamily="34" charset="0"/>
                <a:cs typeface="2  Titr" pitchFamily="2" charset="-78"/>
              </a:rPr>
              <a:t>موضوع:</a:t>
            </a:r>
            <a:r>
              <a:rPr lang="fa-IR" sz="2400" dirty="0">
                <a:solidFill>
                  <a:prstClr val="black"/>
                </a:solidFill>
                <a:latin typeface="Tahoma" panose="020B0604030504040204" pitchFamily="34" charset="0"/>
                <a:cs typeface="2  Titr" pitchFamily="2" charset="-78"/>
              </a:rPr>
              <a:t>برگزاری جلسه آموزشی تغذیه سالم ار دیدگاه طب ایرانی </a:t>
            </a:r>
            <a:r>
              <a:rPr lang="fa-IR" sz="2400" dirty="0" smtClean="0">
                <a:solidFill>
                  <a:prstClr val="black"/>
                </a:solidFill>
                <a:latin typeface="Tahoma" panose="020B0604030504040204" pitchFamily="34" charset="0"/>
                <a:cs typeface="2  Titr" pitchFamily="2" charset="-78"/>
              </a:rPr>
              <a:t>وتغذیه و ناباروری </a:t>
            </a:r>
            <a:r>
              <a:rPr lang="fa-IR" sz="2400" dirty="0">
                <a:solidFill>
                  <a:prstClr val="black"/>
                </a:solidFill>
                <a:latin typeface="Tahoma" panose="020B0604030504040204" pitchFamily="34" charset="0"/>
                <a:cs typeface="2  Titr" pitchFamily="2" charset="-78"/>
              </a:rPr>
              <a:t>شرکت </a:t>
            </a:r>
            <a:r>
              <a:rPr lang="fa-IR" sz="2400" dirty="0" smtClean="0">
                <a:solidFill>
                  <a:prstClr val="black"/>
                </a:solidFill>
                <a:latin typeface="Tahoma" panose="020B0604030504040204" pitchFamily="34" charset="0"/>
                <a:cs typeface="2  Titr" pitchFamily="2" charset="-78"/>
              </a:rPr>
              <a:t/>
            </a:r>
            <a:br>
              <a:rPr lang="fa-IR" sz="2400" dirty="0" smtClean="0">
                <a:solidFill>
                  <a:prstClr val="black"/>
                </a:solidFill>
                <a:latin typeface="Tahoma" panose="020B0604030504040204" pitchFamily="34" charset="0"/>
                <a:cs typeface="2  Titr" pitchFamily="2" charset="-78"/>
              </a:rPr>
            </a:br>
            <a:r>
              <a:rPr lang="fa-IR" sz="2400" dirty="0" smtClean="0">
                <a:solidFill>
                  <a:prstClr val="black"/>
                </a:solidFill>
                <a:latin typeface="Tahoma" panose="020B0604030504040204" pitchFamily="34" charset="0"/>
                <a:cs typeface="2  Titr" pitchFamily="2" charset="-78"/>
              </a:rPr>
              <a:t>یوفو الکتریک(30نفر</a:t>
            </a:r>
            <a:r>
              <a:rPr lang="fa-IR" sz="2400" dirty="0">
                <a:solidFill>
                  <a:prstClr val="black"/>
                </a:solidFill>
                <a:latin typeface="Tahoma" panose="020B0604030504040204" pitchFamily="34" charset="0"/>
                <a:cs typeface="2  Titr" pitchFamily="2" charset="-78"/>
              </a:rPr>
              <a:t>)</a:t>
            </a:r>
            <a:endParaRPr lang="en-US" sz="2400" dirty="0">
              <a:solidFill>
                <a:prstClr val="black"/>
              </a:solidFill>
              <a:latin typeface="Tahoma" panose="020B0604030504040204" pitchFamily="34" charset="0"/>
              <a:cs typeface="2  Titr" pitchFamily="2" charset="-78"/>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6458" y="1296536"/>
            <a:ext cx="5117342" cy="53362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0040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5673" y="5704764"/>
            <a:ext cx="4833055" cy="900751"/>
          </a:xfrm>
          <a:prstGeom prst="rect">
            <a:avLst/>
          </a:prstGeom>
        </p:spPr>
        <p:txBody>
          <a:bodyPr vert="horz" anchor="b">
            <a:normAutofit lnSpcReduction="10000"/>
          </a:bodyPr>
          <a:lstStyle/>
          <a:p>
            <a:pPr algn="ctr" rtl="1">
              <a:spcBef>
                <a:spcPct val="0"/>
              </a:spcBef>
            </a:pPr>
            <a:r>
              <a:rPr lang="fa-IR" sz="5400" b="1" cap="small" dirty="0">
                <a:solidFill>
                  <a:schemeClr val="tx2"/>
                </a:solidFill>
                <a:latin typeface="+mj-lt"/>
                <a:ea typeface="+mj-ea"/>
                <a:cs typeface="2  Titr" panose="00000700000000000000" pitchFamily="2" charset="-78"/>
              </a:rPr>
              <a:t>با تشکر از توجه شما</a:t>
            </a:r>
            <a:endParaRPr lang="en-US" sz="5400" b="1" cap="small" dirty="0">
              <a:solidFill>
                <a:schemeClr val="tx2"/>
              </a:solidFill>
              <a:latin typeface="+mj-lt"/>
              <a:ea typeface="+mj-ea"/>
              <a:cs typeface="2  Titr" panose="00000700000000000000" pitchFamily="2" charset="-78"/>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472007"/>
          </a:xfrm>
          <a:prstGeom prst="rect">
            <a:avLst/>
          </a:prstGeom>
        </p:spPr>
      </p:pic>
    </p:spTree>
    <p:extLst>
      <p:ext uri="{BB962C8B-B14F-4D97-AF65-F5344CB8AC3E}">
        <p14:creationId xmlns:p14="http://schemas.microsoft.com/office/powerpoint/2010/main" val="28185502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3903</TotalTime>
  <Words>845</Words>
  <Application>Microsoft Office PowerPoint</Application>
  <PresentationFormat>Widescreen</PresentationFormat>
  <Paragraphs>44</Paragraphs>
  <Slides>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2  Mitra</vt:lpstr>
      <vt:lpstr>2  Titr</vt:lpstr>
      <vt:lpstr>Arial</vt:lpstr>
      <vt:lpstr>Calibri</vt:lpstr>
      <vt:lpstr>Calibri Light</vt:lpstr>
      <vt:lpstr>IranNastaliq</vt:lpstr>
      <vt:lpstr>Tahoma</vt:lpstr>
      <vt:lpstr>Office Theme</vt:lpstr>
      <vt:lpstr>PowerPoint Presentation</vt:lpstr>
      <vt:lpstr>PowerPoint Presentation</vt:lpstr>
      <vt:lpstr>گزارش فعا لیتهای هفته ملی سلامت بانوان ( مهرماه1403) تهیه و تنظیم :بهاره صدیق اعلمی  کارشناس واحد جوانی جمعیت و سلامت خانواده</vt:lpstr>
      <vt:lpstr>PowerPoint Presentation</vt:lpstr>
      <vt:lpstr>موضوع:برگزاری جلسه هماهنگی با واحدهای ستادی و مراکز جهت برگزاری هفته ملی سلامت بانوان</vt:lpstr>
      <vt:lpstr>موضوع: ارسال نامه به امام جمعه محترم شهرستان جهت سخنرانی در خصوص ارزش های فرهنگی و دینی و دیدگاه مذهب در رابطه با بانوان و فرزندآوری</vt:lpstr>
      <vt:lpstr>موضوع: درج شعار هفته ملی سلامت بانوان در سربرگ نامه های اداری</vt:lpstr>
      <vt:lpstr>موضوع:ارسال مطالب آموزشی به ادرات و مراکز بهداشتی شهرستان</vt:lpstr>
      <vt:lpstr>موضوع:اطلاع رسانی و ارسال مطالب آموزشی در فضاهای مجازی</vt:lpstr>
      <vt:lpstr>موضوع:برپایی ایستگاه سلامت در مکان اقامه نماز جمعه اندازه گیری فشار خون 300نفر و ارئه آموزشات در خصوص مشکلات شایع زنان،توزیع پمفلت های آموزشی(پوکی استخوان،اختلال کف لگن،معاینه پستان،عفونت های آمیزشی)</vt:lpstr>
      <vt:lpstr>موضوع:انجام خطرسنجی ویژه بانوان شاغل درشبکه بهداشت و درمان شهرستان آبیک</vt:lpstr>
      <vt:lpstr>موضوع: توزیع ویتامین دی در بین بانوان شاغل در شبکه بهداشت و درمان شهرستان</vt:lpstr>
      <vt:lpstr>موضوع:برگزاری صبحانه سالم و انجام حرکات اصلاحی ویژه بانوان شاغل در شبکه بهداشت و درمان</vt:lpstr>
      <vt:lpstr>موضوع:برگزاری مسابقه صبحانه سالم ویژه رابطین سلامت پایگاه  سه شهری</vt:lpstr>
      <vt:lpstr>موضوع:جلسه آموزشی اهمیت ورزش کردن در سلامت قلب مکان پارک بانوان (30نفر)</vt:lpstr>
      <vt:lpstr>موضوع:جلسه آموزشی در خصوص سرطان های شایع از پیشگیری تا بهبود حوزه علمیه (50نفر)</vt:lpstr>
      <vt:lpstr>موضوع:برگزاری جلسه آموزشی اضافه وزن و چاقی جهت 15 نفراز معلمین شاغل در مدرسه غیر دولتی پژوهنده</vt:lpstr>
      <vt:lpstr>موضوع:برگزاری جلسه آموزشی اهمیت تغذیه و ناباروری از دیدگاه طب ایرانی جهت 13 نفراز معلمین شاغل در مدرسه دولتی فاطمیه</vt:lpstr>
      <vt:lpstr>موضوع:برگزاری جلسه آموزشی در خصوص سرطان های شایع از پیشگیری تا بهبود جهت 14 نفراز معلمین شاغل در مدرسه غیر دولتی سفیران دانش</vt:lpstr>
      <vt:lpstr>موضوع:برگزاری جلسه آموزشی اهمیت تغذیه از دیدگاه طب ایرانی جهت 23 نفراز دانش آموزان پایه هفتم مدرسه غیردولتی امید فردا</vt:lpstr>
      <vt:lpstr>موضوع:برگزاری جلسه آموزشی معایب تک فرزندی،تقویت هویت مادری و سقط غیرعمدی جهت 15 نفراز معلمین شاغل در مدرسه دولتی زهره بنیانیان</vt:lpstr>
      <vt:lpstr>موضوع:برگزاری جلسه آموزشی معایب تک فرزندی و سرطان های شایع در زنان  (40 نفر ازاولیا دانش آموزان مدرسه سمیه پایه هفتم)</vt:lpstr>
      <vt:lpstr>موضوع:برگزاری جلسات آموزشی خصوص سرطان های شایع از پیشگیری تا بهبود،باور های غلط تغذیه ای،ورزش در دیابت،اهمیت ورزش کردن در سلامت قلب، اهمیت ورزش کردن در سلامت قلب،ارگونومی کار با تلفن همراه، پیشگیری از افسردگی و سلامت روان ،معایب تک فرزندی،تقویت هویت مادری و سقط غیر عمدی، خودمراقبتی و افزایش سواد سلامت، اهمیت تغذیه و ناباروری از دیدگاه طب ایرانی، سلامت بانوان و نقش زنان در سلامت خانواده(مراکز بهداشتی)</vt:lpstr>
      <vt:lpstr>موضوع:برگزاری جلسه آموزشی سرطان های شایع زنان و خودآزمایی برست در مسجد روستای خرم پشته (50نفر)</vt:lpstr>
      <vt:lpstr>موضوع:برگزاری جلسه آموزشی افسردگی و سلامت روان در بسیج خواهران شهر خاکعلی (50نفر)</vt:lpstr>
      <vt:lpstr>موضوع: برپایی ایستگاه سلامت و توزیع پمفلت در همایش مادر و کودک فرهنگسرای باران</vt:lpstr>
      <vt:lpstr>موضوع:برگزاری جلسه آموزشی زنان و بیماری های روان شناختی و سرطان های شایع در زنان (ویژه زنان سرپرست کمیه امداد)</vt:lpstr>
      <vt:lpstr>موضوع:برگزاری جلسه آموزشی تغذیه سالم ار دیدگاه طب ایرانی وسرطان های شایع در زنان و  همچنین انجام معاینات بانوان شرکت گوهر قطعه(30نفر)</vt:lpstr>
      <vt:lpstr>موضوع:برگزاری جلسه آموزشی اهمیت ورزش کردن در سلامت قلب، پیشگیری از پوکی استخوان وسرطان های شایع در زنان و  همچنین انجام معاینات بانوان شرکت نوآوران صنعت(35نفر)</vt:lpstr>
      <vt:lpstr>موضوع:برگزاری جلسه آموزشی اهمیت ورزش کردن از دیدگاه طب ایرانی، پیشگیری از پوکی استخوان وسرطان های شایع در زنان و  همچنین انجام معاینات بانوان شرکت صانع طب(32نفر)</vt:lpstr>
      <vt:lpstr>موضوع:برگزاری جلسه آموزشی پیشگیری از پوکی استخوان وسرطان های شایع در زنان و  همچنین انجام معاینات بانوان شرکت پویش پارت(30نفر)</vt:lpstr>
      <vt:lpstr>موضوع:برگزاری جلسه آموزشی تغذیه سالم ار دیدگاه طب ایرانی وتغذیه و ناباروری شرکت  یوفو الکتریک(30نفر)</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موضوع: همایش</dc:title>
  <dc:creator>user</dc:creator>
  <cp:lastModifiedBy>123</cp:lastModifiedBy>
  <cp:revision>390</cp:revision>
  <dcterms:created xsi:type="dcterms:W3CDTF">2016-10-26T08:45:18Z</dcterms:created>
  <dcterms:modified xsi:type="dcterms:W3CDTF">2024-10-29T09:37:47Z</dcterms:modified>
</cp:coreProperties>
</file>